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72"/>
  </p:notesMasterIdLst>
  <p:sldIdLst>
    <p:sldId id="256" r:id="rId3"/>
    <p:sldId id="257" r:id="rId4"/>
    <p:sldId id="506" r:id="rId5"/>
    <p:sldId id="267" r:id="rId6"/>
    <p:sldId id="272" r:id="rId7"/>
    <p:sldId id="309" r:id="rId8"/>
    <p:sldId id="507" r:id="rId9"/>
    <p:sldId id="314" r:id="rId10"/>
    <p:sldId id="312" r:id="rId11"/>
    <p:sldId id="274" r:id="rId12"/>
    <p:sldId id="275" r:id="rId13"/>
    <p:sldId id="387" r:id="rId14"/>
    <p:sldId id="349" r:id="rId15"/>
    <p:sldId id="348" r:id="rId16"/>
    <p:sldId id="350" r:id="rId17"/>
    <p:sldId id="424" r:id="rId18"/>
    <p:sldId id="412" r:id="rId19"/>
    <p:sldId id="419" r:id="rId20"/>
    <p:sldId id="517" r:id="rId21"/>
    <p:sldId id="500" r:id="rId22"/>
    <p:sldId id="502" r:id="rId23"/>
    <p:sldId id="501" r:id="rId24"/>
    <p:sldId id="503" r:id="rId25"/>
    <p:sldId id="416" r:id="rId26"/>
    <p:sldId id="444" r:id="rId27"/>
    <p:sldId id="420" r:id="rId28"/>
    <p:sldId id="509" r:id="rId29"/>
    <p:sldId id="421" r:id="rId30"/>
    <p:sldId id="510" r:id="rId31"/>
    <p:sldId id="443" r:id="rId32"/>
    <p:sldId id="505" r:id="rId33"/>
    <p:sldId id="511" r:id="rId34"/>
    <p:sldId id="425" r:id="rId35"/>
    <p:sldId id="426" r:id="rId36"/>
    <p:sldId id="440" r:id="rId37"/>
    <p:sldId id="442" r:id="rId38"/>
    <p:sldId id="429" r:id="rId39"/>
    <p:sldId id="430" r:id="rId40"/>
    <p:sldId id="518" r:id="rId41"/>
    <p:sldId id="432" r:id="rId42"/>
    <p:sldId id="431" r:id="rId43"/>
    <p:sldId id="514" r:id="rId44"/>
    <p:sldId id="515" r:id="rId45"/>
    <p:sldId id="516" r:id="rId46"/>
    <p:sldId id="513" r:id="rId47"/>
    <p:sldId id="283" r:id="rId48"/>
    <p:sldId id="287" r:id="rId49"/>
    <p:sldId id="288" r:id="rId50"/>
    <p:sldId id="351" r:id="rId51"/>
    <p:sldId id="433" r:id="rId52"/>
    <p:sldId id="292" r:id="rId53"/>
    <p:sldId id="293" r:id="rId54"/>
    <p:sldId id="451" r:id="rId55"/>
    <p:sldId id="520" r:id="rId56"/>
    <p:sldId id="519" r:id="rId57"/>
    <p:sldId id="521" r:id="rId58"/>
    <p:sldId id="434" r:id="rId59"/>
    <p:sldId id="435" r:id="rId60"/>
    <p:sldId id="436" r:id="rId61"/>
    <p:sldId id="361" r:id="rId62"/>
    <p:sldId id="366" r:id="rId63"/>
    <p:sldId id="368" r:id="rId64"/>
    <p:sldId id="369" r:id="rId65"/>
    <p:sldId id="370" r:id="rId66"/>
    <p:sldId id="404" r:id="rId67"/>
    <p:sldId id="405" r:id="rId68"/>
    <p:sldId id="379" r:id="rId69"/>
    <p:sldId id="445" r:id="rId70"/>
    <p:sldId id="522" r:id="rId71"/>
  </p:sldIdLst>
  <p:sldSz cx="9144000" cy="6858000" type="screen4x3"/>
  <p:notesSz cx="6858000" cy="9144000"/>
  <p:defaultTextStyle>
    <a:defPPr>
      <a:defRPr lang="zh-CN"/>
    </a:defPPr>
    <a:lvl1pPr algn="l" rtl="0" eaLnBrk="0" fontAlgn="base" hangingPunct="0">
      <a:spcBef>
        <a:spcPct val="0"/>
      </a:spcBef>
      <a:spcAft>
        <a:spcPct val="0"/>
      </a:spcAft>
      <a:defRPr kern="1200">
        <a:solidFill>
          <a:srgbClr val="FFFF00"/>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rgbClr val="FFFF00"/>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rgbClr val="FFFF00"/>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rgbClr val="FFFF00"/>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rgbClr val="FFFF00"/>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rgbClr val="FFFF00"/>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rgbClr val="FFFF00"/>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rgbClr val="FFFF00"/>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rgbClr val="FFFF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3416"/>
    <a:srgbClr val="FFFF00"/>
    <a:srgbClr val="FF0000"/>
    <a:srgbClr val="003399"/>
    <a:srgbClr val="0033CC"/>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595" autoAdjust="0"/>
  </p:normalViewPr>
  <p:slideViewPr>
    <p:cSldViewPr>
      <p:cViewPr varScale="1">
        <p:scale>
          <a:sx n="90" d="100"/>
          <a:sy n="90" d="100"/>
        </p:scale>
        <p:origin x="1004" y="72"/>
      </p:cViewPr>
      <p:guideLst>
        <p:guide orient="horz" pos="216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712"/>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968FB2D-5A4B-C856-233F-D6E06BB346C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a:extLst>
              <a:ext uri="{FF2B5EF4-FFF2-40B4-BE49-F238E27FC236}">
                <a16:creationId xmlns:a16="http://schemas.microsoft.com/office/drawing/2014/main" id="{AB8B18BF-A697-4109-72F9-8E5DC95D74A9}"/>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panose="020B0604020202020204" pitchFamily="34" charset="0"/>
                <a:ea typeface="宋体" panose="02010600030101010101" pitchFamily="2" charset="-122"/>
              </a:defRPr>
            </a:lvl1pPr>
          </a:lstStyle>
          <a:p>
            <a:pPr>
              <a:defRPr/>
            </a:pPr>
            <a:fld id="{E15E2E0B-2CF4-45D5-9640-7965ECA3FBFA}" type="datetimeFigureOut">
              <a:rPr lang="zh-CN" altLang="en-US"/>
              <a:pPr>
                <a:defRPr/>
              </a:pPr>
              <a:t>2023/4/1</a:t>
            </a:fld>
            <a:endParaRPr lang="zh-CN" altLang="en-US"/>
          </a:p>
        </p:txBody>
      </p:sp>
      <p:sp>
        <p:nvSpPr>
          <p:cNvPr id="4" name="幻灯片图像占位符 3">
            <a:extLst>
              <a:ext uri="{FF2B5EF4-FFF2-40B4-BE49-F238E27FC236}">
                <a16:creationId xmlns:a16="http://schemas.microsoft.com/office/drawing/2014/main" id="{40E216CC-F804-E941-3E47-5D58318C6434}"/>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5CAFBCB-8BE3-2A76-04B0-3410DFC2C29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a:extLst>
              <a:ext uri="{FF2B5EF4-FFF2-40B4-BE49-F238E27FC236}">
                <a16:creationId xmlns:a16="http://schemas.microsoft.com/office/drawing/2014/main" id="{DE6F2275-D1BE-AF87-FC6A-E7D2D66B788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a:extLst>
              <a:ext uri="{FF2B5EF4-FFF2-40B4-BE49-F238E27FC236}">
                <a16:creationId xmlns:a16="http://schemas.microsoft.com/office/drawing/2014/main" id="{7FFB00A1-CD7A-FD40-6EB5-51E0EC93D10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noProof="1"/>
            </a:lvl1pPr>
          </a:lstStyle>
          <a:p>
            <a:fld id="{57B1CD6A-59F5-4595-A41A-A8723547BA2F}" type="slidenum">
              <a:rPr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91501465-955B-6DB2-3372-CB9F0D007E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B3006112-75AE-559E-6318-937944C805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340" name="灯片编号占位符 3">
            <a:extLst>
              <a:ext uri="{FF2B5EF4-FFF2-40B4-BE49-F238E27FC236}">
                <a16:creationId xmlns:a16="http://schemas.microsoft.com/office/drawing/2014/main" id="{3F4AEAA1-7AAE-A411-3D3F-FE7C2ADF9F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fld id="{4733E0DF-4274-48FF-BE15-2A194F807DE4}" type="slidenum">
              <a:rPr altLang="en-US"/>
              <a:pPr/>
              <a:t>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BF786177-1385-E14A-BA8E-11B0ED77422B}"/>
              </a:ext>
            </a:extLst>
          </p:cNvPr>
          <p:cNvSpPr>
            <a:spLocks noGrp="1" noRot="1" noChangeAspect="1" noChangeArrowheads="1" noTextEdit="1"/>
          </p:cNvSpPr>
          <p:nvPr>
            <p:ph type="sldImg" idx="4294967295"/>
          </p:nvPr>
        </p:nvSpPr>
        <p:spPr bwMode="auto">
          <a:ln>
            <a:solidFill>
              <a:srgbClr val="000000"/>
            </a:solidFill>
            <a:miter lim="800000"/>
            <a:headEnd/>
            <a:tailEnd/>
          </a:ln>
        </p:spPr>
      </p:sp>
      <p:sp>
        <p:nvSpPr>
          <p:cNvPr id="30723" name="备注占位符 2">
            <a:extLst>
              <a:ext uri="{FF2B5EF4-FFF2-40B4-BE49-F238E27FC236}">
                <a16:creationId xmlns:a16="http://schemas.microsoft.com/office/drawing/2014/main" id="{87BD7F35-903D-404B-510A-686E2E855E99}"/>
              </a:ext>
            </a:extLst>
          </p:cNvPr>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0724" name="灯片编号占位符 3">
            <a:extLst>
              <a:ext uri="{FF2B5EF4-FFF2-40B4-BE49-F238E27FC236}">
                <a16:creationId xmlns:a16="http://schemas.microsoft.com/office/drawing/2014/main" id="{C53C5E60-D493-08B8-9212-440FE8BE78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fld id="{0FCCF0E8-0367-4553-88F8-28DBEF011C77}" type="slidenum">
              <a:rPr altLang="en-US"/>
              <a:pPr/>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24">
            <a:extLst>
              <a:ext uri="{FF2B5EF4-FFF2-40B4-BE49-F238E27FC236}">
                <a16:creationId xmlns:a16="http://schemas.microsoft.com/office/drawing/2014/main" id="{6F4FD707-7B29-B7B3-EC11-C58928061E7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1F67BC74-D582-E0AD-CB4A-5015A3D53BC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a:extLst>
              <a:ext uri="{FF2B5EF4-FFF2-40B4-BE49-F238E27FC236}">
                <a16:creationId xmlns:a16="http://schemas.microsoft.com/office/drawing/2014/main" id="{1AA4253F-841D-0BA8-3AE0-982D216C7AC0}"/>
              </a:ext>
            </a:extLst>
          </p:cNvPr>
          <p:cNvSpPr>
            <a:spLocks noGrp="1" noChangeArrowheads="1"/>
          </p:cNvSpPr>
          <p:nvPr>
            <p:ph type="sldNum" sz="quarter" idx="12"/>
          </p:nvPr>
        </p:nvSpPr>
        <p:spPr>
          <a:ln/>
        </p:spPr>
        <p:txBody>
          <a:bodyPr/>
          <a:lstStyle>
            <a:lvl1pPr>
              <a:defRPr/>
            </a:lvl1pPr>
          </a:lstStyle>
          <a:p>
            <a:fld id="{F3EB7ADB-3751-465B-B8D1-AA8B07BC779E}" type="slidenum">
              <a:rPr altLang="zh-CN"/>
              <a:pPr/>
              <a:t>‹#›</a:t>
            </a:fld>
            <a:endParaRPr lang="zh-CN" altLang="zh-CN"/>
          </a:p>
        </p:txBody>
      </p:sp>
    </p:spTree>
    <p:extLst>
      <p:ext uri="{BB962C8B-B14F-4D97-AF65-F5344CB8AC3E}">
        <p14:creationId xmlns:p14="http://schemas.microsoft.com/office/powerpoint/2010/main" val="2090058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CD72E7F8-1947-0DE6-1604-919A4DE89E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F32EB894-ED7B-F168-EC2F-5B891E79D1D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a:extLst>
              <a:ext uri="{FF2B5EF4-FFF2-40B4-BE49-F238E27FC236}">
                <a16:creationId xmlns:a16="http://schemas.microsoft.com/office/drawing/2014/main" id="{5C9B30A0-2899-40FC-11BC-1083A39851C8}"/>
              </a:ext>
            </a:extLst>
          </p:cNvPr>
          <p:cNvSpPr>
            <a:spLocks noGrp="1" noChangeArrowheads="1"/>
          </p:cNvSpPr>
          <p:nvPr>
            <p:ph type="sldNum" sz="quarter" idx="12"/>
          </p:nvPr>
        </p:nvSpPr>
        <p:spPr>
          <a:ln/>
        </p:spPr>
        <p:txBody>
          <a:bodyPr/>
          <a:lstStyle>
            <a:lvl1pPr>
              <a:defRPr/>
            </a:lvl1pPr>
          </a:lstStyle>
          <a:p>
            <a:fld id="{00A2EF13-FCE1-4C33-8CCB-F69B694AACF2}" type="slidenum">
              <a:rPr altLang="zh-CN"/>
              <a:pPr/>
              <a:t>‹#›</a:t>
            </a:fld>
            <a:endParaRPr lang="zh-CN" altLang="zh-CN"/>
          </a:p>
        </p:txBody>
      </p:sp>
    </p:spTree>
    <p:extLst>
      <p:ext uri="{BB962C8B-B14F-4D97-AF65-F5344CB8AC3E}">
        <p14:creationId xmlns:p14="http://schemas.microsoft.com/office/powerpoint/2010/main" val="260590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F4592705-D5BA-ABD0-6AC9-F52FAEE38C0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B9336CEB-3146-8752-F09C-59A1155F637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a:extLst>
              <a:ext uri="{FF2B5EF4-FFF2-40B4-BE49-F238E27FC236}">
                <a16:creationId xmlns:a16="http://schemas.microsoft.com/office/drawing/2014/main" id="{21A4D694-AEB0-DA4D-FC73-F13419EE6AE0}"/>
              </a:ext>
            </a:extLst>
          </p:cNvPr>
          <p:cNvSpPr>
            <a:spLocks noGrp="1" noChangeArrowheads="1"/>
          </p:cNvSpPr>
          <p:nvPr>
            <p:ph type="sldNum" sz="quarter" idx="12"/>
          </p:nvPr>
        </p:nvSpPr>
        <p:spPr>
          <a:ln/>
        </p:spPr>
        <p:txBody>
          <a:bodyPr/>
          <a:lstStyle>
            <a:lvl1pPr>
              <a:defRPr/>
            </a:lvl1pPr>
          </a:lstStyle>
          <a:p>
            <a:fld id="{25E425B4-56DB-4F2A-9709-584F7C1768D4}" type="slidenum">
              <a:rPr altLang="zh-CN"/>
              <a:pPr/>
              <a:t>‹#›</a:t>
            </a:fld>
            <a:endParaRPr lang="zh-CN" altLang="zh-CN"/>
          </a:p>
        </p:txBody>
      </p:sp>
    </p:spTree>
    <p:extLst>
      <p:ext uri="{BB962C8B-B14F-4D97-AF65-F5344CB8AC3E}">
        <p14:creationId xmlns:p14="http://schemas.microsoft.com/office/powerpoint/2010/main" val="3679693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4">
            <a:extLst>
              <a:ext uri="{FF2B5EF4-FFF2-40B4-BE49-F238E27FC236}">
                <a16:creationId xmlns:a16="http://schemas.microsoft.com/office/drawing/2014/main" id="{C63F9CA9-38D6-EA66-F357-67D914F394C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E341002E-04E1-87F7-7708-67946026403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a:extLst>
              <a:ext uri="{FF2B5EF4-FFF2-40B4-BE49-F238E27FC236}">
                <a16:creationId xmlns:a16="http://schemas.microsoft.com/office/drawing/2014/main" id="{7D388EAD-3648-2436-3E89-055E7CF375E3}"/>
              </a:ext>
            </a:extLst>
          </p:cNvPr>
          <p:cNvSpPr>
            <a:spLocks noGrp="1" noChangeArrowheads="1"/>
          </p:cNvSpPr>
          <p:nvPr>
            <p:ph type="sldNum" sz="quarter" idx="12"/>
          </p:nvPr>
        </p:nvSpPr>
        <p:spPr>
          <a:ln/>
        </p:spPr>
        <p:txBody>
          <a:bodyPr/>
          <a:lstStyle>
            <a:lvl1pPr>
              <a:defRPr/>
            </a:lvl1pPr>
          </a:lstStyle>
          <a:p>
            <a:fld id="{21D4985B-6893-4381-BA49-BF4A340E0F5E}" type="slidenum">
              <a:rPr altLang="zh-CN"/>
              <a:pPr/>
              <a:t>‹#›</a:t>
            </a:fld>
            <a:endParaRPr lang="zh-CN" altLang="zh-CN"/>
          </a:p>
        </p:txBody>
      </p:sp>
    </p:spTree>
    <p:extLst>
      <p:ext uri="{BB962C8B-B14F-4D97-AF65-F5344CB8AC3E}">
        <p14:creationId xmlns:p14="http://schemas.microsoft.com/office/powerpoint/2010/main" val="1159937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r>
              <a:rPr lang="zh-CN" altLang="en-US" noProof="1"/>
              <a:t>单击此处编辑母版标题样式</a:t>
            </a:r>
          </a:p>
        </p:txBody>
      </p:sp>
      <p:sp>
        <p:nvSpPr>
          <p:cNvPr id="3" name="文本占位符 2"/>
          <p:cNvSpPr>
            <a:spLocks noGrp="1"/>
          </p:cNvSpPr>
          <p:nvPr>
            <p:ph type="body" sz="half" idx="1"/>
          </p:nvPr>
        </p:nvSpPr>
        <p:spPr>
          <a:xfrm>
            <a:off x="457200" y="1600200"/>
            <a:ext cx="4038600" cy="44958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quarter" idx="2"/>
          </p:nvPr>
        </p:nvSpPr>
        <p:spPr>
          <a:xfrm>
            <a:off x="4648200" y="16002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内容占位符 4"/>
          <p:cNvSpPr>
            <a:spLocks noGrp="1"/>
          </p:cNvSpPr>
          <p:nvPr>
            <p:ph sz="quarter" idx="3"/>
          </p:nvPr>
        </p:nvSpPr>
        <p:spPr>
          <a:xfrm>
            <a:off x="4648200" y="3924300"/>
            <a:ext cx="4038600" cy="2171700"/>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6" name="Rectangle 24">
            <a:extLst>
              <a:ext uri="{FF2B5EF4-FFF2-40B4-BE49-F238E27FC236}">
                <a16:creationId xmlns:a16="http://schemas.microsoft.com/office/drawing/2014/main" id="{18FB2A50-7A14-08D0-4734-DD117DBF1D9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25">
            <a:extLst>
              <a:ext uri="{FF2B5EF4-FFF2-40B4-BE49-F238E27FC236}">
                <a16:creationId xmlns:a16="http://schemas.microsoft.com/office/drawing/2014/main" id="{140A1718-2E16-6D53-0C59-1DE4D0B7900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26">
            <a:extLst>
              <a:ext uri="{FF2B5EF4-FFF2-40B4-BE49-F238E27FC236}">
                <a16:creationId xmlns:a16="http://schemas.microsoft.com/office/drawing/2014/main" id="{3E0BD958-2F4B-D3E2-F2C8-3B16A860BE97}"/>
              </a:ext>
            </a:extLst>
          </p:cNvPr>
          <p:cNvSpPr>
            <a:spLocks noGrp="1" noChangeArrowheads="1"/>
          </p:cNvSpPr>
          <p:nvPr>
            <p:ph type="sldNum" sz="quarter" idx="12"/>
          </p:nvPr>
        </p:nvSpPr>
        <p:spPr>
          <a:ln/>
        </p:spPr>
        <p:txBody>
          <a:bodyPr/>
          <a:lstStyle>
            <a:lvl1pPr>
              <a:defRPr/>
            </a:lvl1pPr>
          </a:lstStyle>
          <a:p>
            <a:fld id="{1F3F6658-E9B0-4895-8F4D-A709B187908F}" type="slidenum">
              <a:rPr altLang="zh-CN"/>
              <a:pPr/>
              <a:t>‹#›</a:t>
            </a:fld>
            <a:endParaRPr lang="zh-CN" altLang="zh-CN"/>
          </a:p>
        </p:txBody>
      </p:sp>
    </p:spTree>
    <p:extLst>
      <p:ext uri="{BB962C8B-B14F-4D97-AF65-F5344CB8AC3E}">
        <p14:creationId xmlns:p14="http://schemas.microsoft.com/office/powerpoint/2010/main" val="34328024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3BF82BC-D0DF-B8CB-44B4-F517796DDD4E}"/>
              </a:ext>
            </a:extLst>
          </p:cNvPr>
          <p:cNvGrpSpPr>
            <a:grpSpLocks/>
          </p:cNvGrpSpPr>
          <p:nvPr/>
        </p:nvGrpSpPr>
        <p:grpSpPr bwMode="auto">
          <a:xfrm>
            <a:off x="0" y="0"/>
            <a:ext cx="9144000" cy="6858000"/>
            <a:chOff x="0" y="0"/>
            <a:chExt cx="5760" cy="4320"/>
          </a:xfrm>
        </p:grpSpPr>
        <p:sp>
          <p:nvSpPr>
            <p:cNvPr id="4" name="Freeform 3">
              <a:extLst>
                <a:ext uri="{FF2B5EF4-FFF2-40B4-BE49-F238E27FC236}">
                  <a16:creationId xmlns:a16="http://schemas.microsoft.com/office/drawing/2014/main" id="{921E54F8-4B85-B0C2-F477-4F83B7246209}"/>
                </a:ext>
              </a:extLst>
            </p:cNvPr>
            <p:cNvSpPr>
              <a:spLocks noChangeArrowheads="1"/>
            </p:cNvSpPr>
            <p:nvPr/>
          </p:nvSpPr>
          <p:spPr bwMode="auto">
            <a:xfrm>
              <a:off x="0" y="3072"/>
              <a:ext cx="5760" cy="1248"/>
            </a:xfrm>
            <a:custGeom>
              <a:avLst/>
              <a:gdLst>
                <a:gd name="T0" fmla="*/ 5028 w 6027"/>
                <a:gd name="T1" fmla="*/ 201 h 2296"/>
                <a:gd name="T2" fmla="*/ 0 w 6027"/>
                <a:gd name="T3" fmla="*/ 201 h 2296"/>
                <a:gd name="T4" fmla="*/ 0 w 6027"/>
                <a:gd name="T5" fmla="*/ 0 h 2296"/>
                <a:gd name="T6" fmla="*/ 5028 w 6027"/>
                <a:gd name="T7" fmla="*/ 0 h 2296"/>
                <a:gd name="T8" fmla="*/ 5028 w 6027"/>
                <a:gd name="T9" fmla="*/ 201 h 2296"/>
                <a:gd name="T10" fmla="*/ 5028 w 6027"/>
                <a:gd name="T11" fmla="*/ 20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Freeform 4">
              <a:extLst>
                <a:ext uri="{FF2B5EF4-FFF2-40B4-BE49-F238E27FC236}">
                  <a16:creationId xmlns:a16="http://schemas.microsoft.com/office/drawing/2014/main" id="{894BADB8-A666-C439-F5EF-59D1305582C6}"/>
                </a:ext>
              </a:extLst>
            </p:cNvPr>
            <p:cNvSpPr>
              <a:spLocks noChangeArrowheads="1"/>
            </p:cNvSpPr>
            <p:nvPr/>
          </p:nvSpPr>
          <p:spPr bwMode="auto">
            <a:xfrm>
              <a:off x="0" y="0"/>
              <a:ext cx="5760" cy="3072"/>
            </a:xfrm>
            <a:custGeom>
              <a:avLst/>
              <a:gdLst>
                <a:gd name="T0" fmla="*/ 5028 w 6027"/>
                <a:gd name="T1" fmla="*/ 7358 h 2296"/>
                <a:gd name="T2" fmla="*/ 0 w 6027"/>
                <a:gd name="T3" fmla="*/ 7358 h 2296"/>
                <a:gd name="T4" fmla="*/ 0 w 6027"/>
                <a:gd name="T5" fmla="*/ 0 h 2296"/>
                <a:gd name="T6" fmla="*/ 5028 w 6027"/>
                <a:gd name="T7" fmla="*/ 0 h 2296"/>
                <a:gd name="T8" fmla="*/ 5028 w 6027"/>
                <a:gd name="T9" fmla="*/ 7358 h 2296"/>
                <a:gd name="T10" fmla="*/ 5028 w 6027"/>
                <a:gd name="T11" fmla="*/ 7358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rgbClr val="001847"/>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 name="Freeform 5">
            <a:extLst>
              <a:ext uri="{FF2B5EF4-FFF2-40B4-BE49-F238E27FC236}">
                <a16:creationId xmlns:a16="http://schemas.microsoft.com/office/drawing/2014/main" id="{1433E9D8-D55A-435F-86F2-BE5CE3748938}"/>
              </a:ext>
            </a:extLst>
          </p:cNvPr>
          <p:cNvSpPr>
            <a:spLocks noChangeArrowheads="1"/>
          </p:cNvSpPr>
          <p:nvPr/>
        </p:nvSpPr>
        <p:spPr bwMode="auto">
          <a:xfrm>
            <a:off x="6248400" y="626268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 name="Group 6">
            <a:extLst>
              <a:ext uri="{FF2B5EF4-FFF2-40B4-BE49-F238E27FC236}">
                <a16:creationId xmlns:a16="http://schemas.microsoft.com/office/drawing/2014/main" id="{C7B88F95-CD39-A0B6-5F8D-92F00B299847}"/>
              </a:ext>
            </a:extLst>
          </p:cNvPr>
          <p:cNvGrpSpPr>
            <a:grpSpLocks/>
          </p:cNvGrpSpPr>
          <p:nvPr/>
        </p:nvGrpSpPr>
        <p:grpSpPr bwMode="auto">
          <a:xfrm>
            <a:off x="0" y="6019800"/>
            <a:ext cx="7848600" cy="857250"/>
            <a:chOff x="0" y="3792"/>
            <a:chExt cx="4944" cy="540"/>
          </a:xfrm>
        </p:grpSpPr>
        <p:sp>
          <p:nvSpPr>
            <p:cNvPr id="8" name="Freeform 7">
              <a:extLst>
                <a:ext uri="{FF2B5EF4-FFF2-40B4-BE49-F238E27FC236}">
                  <a16:creationId xmlns:a16="http://schemas.microsoft.com/office/drawing/2014/main" id="{710F072D-9F81-3DA8-D689-4F91DE8D00D5}"/>
                </a:ext>
              </a:extLst>
            </p:cNvPr>
            <p:cNvSpPr>
              <a:spLocks noChangeArrowheads="1"/>
            </p:cNvSpPr>
            <p:nvPr userDrawn="1"/>
          </p:nvSpPr>
          <p:spPr bwMode="auto">
            <a:xfrm>
              <a:off x="1488" y="3792"/>
              <a:ext cx="3240" cy="536"/>
            </a:xfrm>
            <a:custGeom>
              <a:avLst/>
              <a:gdLst>
                <a:gd name="T0" fmla="*/ 3132 w 3240"/>
                <a:gd name="T1" fmla="*/ 469 h 536"/>
                <a:gd name="T2" fmla="*/ 2995 w 3240"/>
                <a:gd name="T3" fmla="*/ 395 h 536"/>
                <a:gd name="T4" fmla="*/ 2911 w 3240"/>
                <a:gd name="T5" fmla="*/ 375 h 536"/>
                <a:gd name="T6" fmla="*/ 2678 w 3240"/>
                <a:gd name="T7" fmla="*/ 228 h 536"/>
                <a:gd name="T8" fmla="*/ 2553 w 3240"/>
                <a:gd name="T9" fmla="*/ 74 h 536"/>
                <a:gd name="T10" fmla="*/ 2457 w 3240"/>
                <a:gd name="T11" fmla="*/ 7 h 536"/>
                <a:gd name="T12" fmla="*/ 2403 w 3240"/>
                <a:gd name="T13" fmla="*/ 47 h 536"/>
                <a:gd name="T14" fmla="*/ 2289 w 3240"/>
                <a:gd name="T15" fmla="*/ 74 h 536"/>
                <a:gd name="T16" fmla="*/ 2134 w 3240"/>
                <a:gd name="T17" fmla="*/ 74 h 536"/>
                <a:gd name="T18" fmla="*/ 2044 w 3240"/>
                <a:gd name="T19" fmla="*/ 128 h 536"/>
                <a:gd name="T20" fmla="*/ 1775 w 3240"/>
                <a:gd name="T21" fmla="*/ 222 h 536"/>
                <a:gd name="T22" fmla="*/ 1602 w 3240"/>
                <a:gd name="T23" fmla="*/ 181 h 536"/>
                <a:gd name="T24" fmla="*/ 1560 w 3240"/>
                <a:gd name="T25" fmla="*/ 101 h 536"/>
                <a:gd name="T26" fmla="*/ 1542 w 3240"/>
                <a:gd name="T27" fmla="*/ 87 h 536"/>
                <a:gd name="T28" fmla="*/ 1446 w 3240"/>
                <a:gd name="T29" fmla="*/ 60 h 536"/>
                <a:gd name="T30" fmla="*/ 1375 w 3240"/>
                <a:gd name="T31" fmla="*/ 74 h 536"/>
                <a:gd name="T32" fmla="*/ 1309 w 3240"/>
                <a:gd name="T33" fmla="*/ 87 h 536"/>
                <a:gd name="T34" fmla="*/ 1243 w 3240"/>
                <a:gd name="T35" fmla="*/ 13 h 536"/>
                <a:gd name="T36" fmla="*/ 1225 w 3240"/>
                <a:gd name="T37" fmla="*/ 0 h 536"/>
                <a:gd name="T38" fmla="*/ 1189 w 3240"/>
                <a:gd name="T39" fmla="*/ 0 h 536"/>
                <a:gd name="T40" fmla="*/ 1106 w 3240"/>
                <a:gd name="T41" fmla="*/ 34 h 536"/>
                <a:gd name="T42" fmla="*/ 1106 w 3240"/>
                <a:gd name="T43" fmla="*/ 34 h 536"/>
                <a:gd name="T44" fmla="*/ 1094 w 3240"/>
                <a:gd name="T45" fmla="*/ 40 h 536"/>
                <a:gd name="T46" fmla="*/ 1070 w 3240"/>
                <a:gd name="T47" fmla="*/ 54 h 536"/>
                <a:gd name="T48" fmla="*/ 1034 w 3240"/>
                <a:gd name="T49" fmla="*/ 74 h 536"/>
                <a:gd name="T50" fmla="*/ 1004 w 3240"/>
                <a:gd name="T51" fmla="*/ 74 h 536"/>
                <a:gd name="T52" fmla="*/ 986 w 3240"/>
                <a:gd name="T53" fmla="*/ 74 h 536"/>
                <a:gd name="T54" fmla="*/ 956 w 3240"/>
                <a:gd name="T55" fmla="*/ 81 h 536"/>
                <a:gd name="T56" fmla="*/ 920 w 3240"/>
                <a:gd name="T57" fmla="*/ 94 h 536"/>
                <a:gd name="T58" fmla="*/ 884 w 3240"/>
                <a:gd name="T59" fmla="*/ 107 h 536"/>
                <a:gd name="T60" fmla="*/ 843 w 3240"/>
                <a:gd name="T61" fmla="*/ 128 h 536"/>
                <a:gd name="T62" fmla="*/ 813 w 3240"/>
                <a:gd name="T63" fmla="*/ 141 h 536"/>
                <a:gd name="T64" fmla="*/ 789 w 3240"/>
                <a:gd name="T65" fmla="*/ 148 h 536"/>
                <a:gd name="T66" fmla="*/ 783 w 3240"/>
                <a:gd name="T67" fmla="*/ 154 h 536"/>
                <a:gd name="T68" fmla="*/ 556 w 3240"/>
                <a:gd name="T69" fmla="*/ 228 h 536"/>
                <a:gd name="T70" fmla="*/ 394 w 3240"/>
                <a:gd name="T71" fmla="*/ 294 h 536"/>
                <a:gd name="T72" fmla="*/ 107 w 3240"/>
                <a:gd name="T73" fmla="*/ 462 h 536"/>
                <a:gd name="T74" fmla="*/ 0 w 3240"/>
                <a:gd name="T75" fmla="*/ 536 h 536"/>
                <a:gd name="T76" fmla="*/ 3240 w 3240"/>
                <a:gd name="T77" fmla="*/ 536 h 536"/>
                <a:gd name="T78" fmla="*/ 3132 w 3240"/>
                <a:gd name="T79" fmla="*/ 469 h 536"/>
                <a:gd name="T80" fmla="*/ 3132 w 3240"/>
                <a:gd name="T81" fmla="*/ 469 h 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close/>
                </a:path>
              </a:pathLst>
            </a:custGeom>
            <a:gradFill rotWithShape="0">
              <a:gsLst>
                <a:gs pos="0">
                  <a:srgbClr val="847864"/>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 name="Group 8">
              <a:extLst>
                <a:ext uri="{FF2B5EF4-FFF2-40B4-BE49-F238E27FC236}">
                  <a16:creationId xmlns:a16="http://schemas.microsoft.com/office/drawing/2014/main" id="{104F4B4D-708A-25C5-F640-3BDE4C2A6BE8}"/>
                </a:ext>
              </a:extLst>
            </p:cNvPr>
            <p:cNvGrpSpPr>
              <a:grpSpLocks/>
            </p:cNvGrpSpPr>
            <p:nvPr userDrawn="1"/>
          </p:nvGrpSpPr>
          <p:grpSpPr bwMode="auto">
            <a:xfrm>
              <a:off x="2486" y="3792"/>
              <a:ext cx="2458" cy="540"/>
              <a:chOff x="2486" y="3792"/>
              <a:chExt cx="2458" cy="540"/>
            </a:xfrm>
          </p:grpSpPr>
          <p:sp>
            <p:nvSpPr>
              <p:cNvPr id="11" name="Freeform 9">
                <a:extLst>
                  <a:ext uri="{FF2B5EF4-FFF2-40B4-BE49-F238E27FC236}">
                    <a16:creationId xmlns:a16="http://schemas.microsoft.com/office/drawing/2014/main" id="{40487D25-90CB-A790-0746-0E048FB47597}"/>
                  </a:ext>
                </a:extLst>
              </p:cNvPr>
              <p:cNvSpPr>
                <a:spLocks noChangeArrowheads="1"/>
              </p:cNvSpPr>
              <p:nvPr userDrawn="1"/>
            </p:nvSpPr>
            <p:spPr bwMode="auto">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
                <a:extLst>
                  <a:ext uri="{FF2B5EF4-FFF2-40B4-BE49-F238E27FC236}">
                    <a16:creationId xmlns:a16="http://schemas.microsoft.com/office/drawing/2014/main" id="{CEC02A29-B290-BF20-4A63-4993F22FDDDE}"/>
                  </a:ext>
                </a:extLst>
              </p:cNvPr>
              <p:cNvSpPr>
                <a:spLocks noChangeArrowheads="1"/>
              </p:cNvSpPr>
              <p:nvPr userDrawn="1"/>
            </p:nvSpPr>
            <p:spPr bwMode="auto">
              <a:xfrm>
                <a:off x="2677" y="3792"/>
                <a:ext cx="186" cy="395"/>
              </a:xfrm>
              <a:custGeom>
                <a:avLst/>
                <a:gdLst>
                  <a:gd name="T0" fmla="*/ 36 w 186"/>
                  <a:gd name="T1" fmla="*/ 0 h 353"/>
                  <a:gd name="T2" fmla="*/ 54 w 186"/>
                  <a:gd name="T3" fmla="*/ 28 h 353"/>
                  <a:gd name="T4" fmla="*/ 24 w 186"/>
                  <a:gd name="T5" fmla="*/ 48 h 353"/>
                  <a:gd name="T6" fmla="*/ 18 w 186"/>
                  <a:gd name="T7" fmla="*/ 104 h 353"/>
                  <a:gd name="T8" fmla="*/ 42 w 186"/>
                  <a:gd name="T9" fmla="*/ 179 h 353"/>
                  <a:gd name="T10" fmla="*/ 48 w 186"/>
                  <a:gd name="T11" fmla="*/ 254 h 353"/>
                  <a:gd name="T12" fmla="*/ 0 w 186"/>
                  <a:gd name="T13" fmla="*/ 554 h 353"/>
                  <a:gd name="T14" fmla="*/ 54 w 186"/>
                  <a:gd name="T15" fmla="*/ 366 h 353"/>
                  <a:gd name="T16" fmla="*/ 84 w 186"/>
                  <a:gd name="T17" fmla="*/ 339 h 353"/>
                  <a:gd name="T18" fmla="*/ 126 w 186"/>
                  <a:gd name="T19" fmla="*/ 198 h 353"/>
                  <a:gd name="T20" fmla="*/ 144 w 186"/>
                  <a:gd name="T21" fmla="*/ 188 h 353"/>
                  <a:gd name="T22" fmla="*/ 144 w 186"/>
                  <a:gd name="T23" fmla="*/ 141 h 353"/>
                  <a:gd name="T24" fmla="*/ 186 w 186"/>
                  <a:gd name="T25" fmla="*/ 104 h 353"/>
                  <a:gd name="T26" fmla="*/ 162 w 186"/>
                  <a:gd name="T27" fmla="*/ 94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1">
                <a:extLst>
                  <a:ext uri="{FF2B5EF4-FFF2-40B4-BE49-F238E27FC236}">
                    <a16:creationId xmlns:a16="http://schemas.microsoft.com/office/drawing/2014/main" id="{13109A93-06A5-6AF9-AE68-0D1406A2EDD8}"/>
                  </a:ext>
                </a:extLst>
              </p:cNvPr>
              <p:cNvSpPr>
                <a:spLocks noChangeArrowheads="1"/>
              </p:cNvSpPr>
              <p:nvPr userDrawn="1"/>
            </p:nvSpPr>
            <p:spPr bwMode="auto">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2">
                <a:extLst>
                  <a:ext uri="{FF2B5EF4-FFF2-40B4-BE49-F238E27FC236}">
                    <a16:creationId xmlns:a16="http://schemas.microsoft.com/office/drawing/2014/main" id="{782594B7-3463-FA21-7E53-9AEE15B207B8}"/>
                  </a:ext>
                </a:extLst>
              </p:cNvPr>
              <p:cNvSpPr>
                <a:spLocks noChangeArrowheads="1"/>
              </p:cNvSpPr>
              <p:nvPr userDrawn="1"/>
            </p:nvSpPr>
            <p:spPr bwMode="auto">
              <a:xfrm>
                <a:off x="3628" y="3866"/>
                <a:ext cx="155" cy="74"/>
              </a:xfrm>
              <a:custGeom>
                <a:avLst/>
                <a:gdLst>
                  <a:gd name="T0" fmla="*/ 114 w 155"/>
                  <a:gd name="T1" fmla="*/ 0 h 66"/>
                  <a:gd name="T2" fmla="*/ 0 w 155"/>
                  <a:gd name="T3" fmla="*/ 0 h 66"/>
                  <a:gd name="T4" fmla="*/ 0 w 155"/>
                  <a:gd name="T5" fmla="*/ 0 h 66"/>
                  <a:gd name="T6" fmla="*/ 6 w 155"/>
                  <a:gd name="T7" fmla="*/ 10 h 66"/>
                  <a:gd name="T8" fmla="*/ 6 w 155"/>
                  <a:gd name="T9" fmla="*/ 28 h 66"/>
                  <a:gd name="T10" fmla="*/ 0 w 155"/>
                  <a:gd name="T11" fmla="*/ 38 h 66"/>
                  <a:gd name="T12" fmla="*/ 78 w 155"/>
                  <a:gd name="T13" fmla="*/ 94 h 66"/>
                  <a:gd name="T14" fmla="*/ 96 w 155"/>
                  <a:gd name="T15" fmla="*/ 66 h 66"/>
                  <a:gd name="T16" fmla="*/ 155 w 155"/>
                  <a:gd name="T17" fmla="*/ 104 h 66"/>
                  <a:gd name="T18" fmla="*/ 126 w 155"/>
                  <a:gd name="T19" fmla="*/ 38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3">
                <a:extLst>
                  <a:ext uri="{FF2B5EF4-FFF2-40B4-BE49-F238E27FC236}">
                    <a16:creationId xmlns:a16="http://schemas.microsoft.com/office/drawing/2014/main" id="{CA8D55A5-D90C-5D40-6861-0FE86AB859D8}"/>
                  </a:ext>
                </a:extLst>
              </p:cNvPr>
              <p:cNvSpPr>
                <a:spLocks noChangeArrowheads="1"/>
              </p:cNvSpPr>
              <p:nvPr userDrawn="1"/>
            </p:nvSpPr>
            <p:spPr bwMode="auto">
              <a:xfrm>
                <a:off x="2486" y="3859"/>
                <a:ext cx="42" cy="81"/>
              </a:xfrm>
              <a:custGeom>
                <a:avLst/>
                <a:gdLst>
                  <a:gd name="T0" fmla="*/ 6 w 42"/>
                  <a:gd name="T1" fmla="*/ 59 h 72"/>
                  <a:gd name="T2" fmla="*/ 0 w 42"/>
                  <a:gd name="T3" fmla="*/ 29 h 72"/>
                  <a:gd name="T4" fmla="*/ 12 w 42"/>
                  <a:gd name="T5" fmla="*/ 10 h 72"/>
                  <a:gd name="T6" fmla="*/ 0 w 42"/>
                  <a:gd name="T7" fmla="*/ 10 h 72"/>
                  <a:gd name="T8" fmla="*/ 12 w 42"/>
                  <a:gd name="T9" fmla="*/ 10 h 72"/>
                  <a:gd name="T10" fmla="*/ 24 w 42"/>
                  <a:gd name="T11" fmla="*/ 10 h 72"/>
                  <a:gd name="T12" fmla="*/ 36 w 42"/>
                  <a:gd name="T13" fmla="*/ 10 h 72"/>
                  <a:gd name="T14" fmla="*/ 42 w 42"/>
                  <a:gd name="T15" fmla="*/ 0 h 72"/>
                  <a:gd name="T16" fmla="*/ 30 w 42"/>
                  <a:gd name="T17" fmla="*/ 29 h 72"/>
                  <a:gd name="T18" fmla="*/ 42 w 42"/>
                  <a:gd name="T19" fmla="*/ 78 h 72"/>
                  <a:gd name="T20" fmla="*/ 12 w 42"/>
                  <a:gd name="T21" fmla="*/ 115 h 72"/>
                  <a:gd name="T22" fmla="*/ 6 w 42"/>
                  <a:gd name="T23" fmla="*/ 59 h 72"/>
                  <a:gd name="T24" fmla="*/ 6 w 42"/>
                  <a:gd name="T25" fmla="*/ 59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 name="Freeform 14">
              <a:extLst>
                <a:ext uri="{FF2B5EF4-FFF2-40B4-BE49-F238E27FC236}">
                  <a16:creationId xmlns:a16="http://schemas.microsoft.com/office/drawing/2014/main" id="{A7B7A915-237E-E29A-2BCA-7FF12E313E6E}"/>
                </a:ext>
              </a:extLst>
            </p:cNvPr>
            <p:cNvSpPr>
              <a:spLocks noChangeArrowheads="1"/>
            </p:cNvSpPr>
            <p:nvPr userDrawn="1"/>
          </p:nvSpPr>
          <p:spPr bwMode="auto">
            <a:xfrm>
              <a:off x="0" y="3792"/>
              <a:ext cx="3976" cy="535"/>
            </a:xfrm>
            <a:custGeom>
              <a:avLst/>
              <a:gdLst>
                <a:gd name="T0" fmla="*/ 3976 w 3976"/>
                <a:gd name="T1" fmla="*/ 559 h 527"/>
                <a:gd name="T2" fmla="*/ 3970 w 3976"/>
                <a:gd name="T3" fmla="*/ 559 h 527"/>
                <a:gd name="T4" fmla="*/ 3844 w 3976"/>
                <a:gd name="T5" fmla="*/ 541 h 527"/>
                <a:gd name="T6" fmla="*/ 2487 w 3976"/>
                <a:gd name="T7" fmla="*/ 325 h 527"/>
                <a:gd name="T8" fmla="*/ 2039 w 3976"/>
                <a:gd name="T9" fmla="*/ 40 h 527"/>
                <a:gd name="T10" fmla="*/ 1907 w 3976"/>
                <a:gd name="T11" fmla="*/ 24 h 527"/>
                <a:gd name="T12" fmla="*/ 1883 w 3976"/>
                <a:gd name="T13" fmla="*/ 58 h 527"/>
                <a:gd name="T14" fmla="*/ 1859 w 3976"/>
                <a:gd name="T15" fmla="*/ 58 h 527"/>
                <a:gd name="T16" fmla="*/ 1830 w 3976"/>
                <a:gd name="T17" fmla="*/ 30 h 527"/>
                <a:gd name="T18" fmla="*/ 1704 w 3976"/>
                <a:gd name="T19" fmla="*/ 110 h 527"/>
                <a:gd name="T20" fmla="*/ 1608 w 3976"/>
                <a:gd name="T21" fmla="*/ 134 h 527"/>
                <a:gd name="T22" fmla="*/ 1561 w 3976"/>
                <a:gd name="T23" fmla="*/ 140 h 527"/>
                <a:gd name="T24" fmla="*/ 1495 w 3976"/>
                <a:gd name="T25" fmla="*/ 110 h 527"/>
                <a:gd name="T26" fmla="*/ 1357 w 3976"/>
                <a:gd name="T27" fmla="*/ 134 h 527"/>
                <a:gd name="T28" fmla="*/ 1285 w 3976"/>
                <a:gd name="T29" fmla="*/ 24 h 527"/>
                <a:gd name="T30" fmla="*/ 1280 w 3976"/>
                <a:gd name="T31" fmla="*/ 18 h 527"/>
                <a:gd name="T32" fmla="*/ 1262 w 3976"/>
                <a:gd name="T33" fmla="*/ 12 h 527"/>
                <a:gd name="T34" fmla="*/ 1238 w 3976"/>
                <a:gd name="T35" fmla="*/ 6 h 527"/>
                <a:gd name="T36" fmla="*/ 1220 w 3976"/>
                <a:gd name="T37" fmla="*/ 0 h 527"/>
                <a:gd name="T38" fmla="*/ 1196 w 3976"/>
                <a:gd name="T39" fmla="*/ 0 h 527"/>
                <a:gd name="T40" fmla="*/ 1166 w 3976"/>
                <a:gd name="T41" fmla="*/ 0 h 527"/>
                <a:gd name="T42" fmla="*/ 1142 w 3976"/>
                <a:gd name="T43" fmla="*/ 0 h 527"/>
                <a:gd name="T44" fmla="*/ 1136 w 3976"/>
                <a:gd name="T45" fmla="*/ 0 h 527"/>
                <a:gd name="T46" fmla="*/ 1130 w 3976"/>
                <a:gd name="T47" fmla="*/ 0 h 527"/>
                <a:gd name="T48" fmla="*/ 1124 w 3976"/>
                <a:gd name="T49" fmla="*/ 6 h 527"/>
                <a:gd name="T50" fmla="*/ 1118 w 3976"/>
                <a:gd name="T51" fmla="*/ 12 h 527"/>
                <a:gd name="T52" fmla="*/ 1100 w 3976"/>
                <a:gd name="T53" fmla="*/ 18 h 527"/>
                <a:gd name="T54" fmla="*/ 1088 w 3976"/>
                <a:gd name="T55" fmla="*/ 18 h 527"/>
                <a:gd name="T56" fmla="*/ 1070 w 3976"/>
                <a:gd name="T57" fmla="*/ 24 h 527"/>
                <a:gd name="T58" fmla="*/ 1052 w 3976"/>
                <a:gd name="T59" fmla="*/ 30 h 527"/>
                <a:gd name="T60" fmla="*/ 1034 w 3976"/>
                <a:gd name="T61" fmla="*/ 40 h 527"/>
                <a:gd name="T62" fmla="*/ 1028 w 3976"/>
                <a:gd name="T63" fmla="*/ 46 h 527"/>
                <a:gd name="T64" fmla="*/ 969 w 3976"/>
                <a:gd name="T65" fmla="*/ 64 h 527"/>
                <a:gd name="T66" fmla="*/ 921 w 3976"/>
                <a:gd name="T67" fmla="*/ 76 h 527"/>
                <a:gd name="T68" fmla="*/ 855 w 3976"/>
                <a:gd name="T69" fmla="*/ 52 h 527"/>
                <a:gd name="T70" fmla="*/ 825 w 3976"/>
                <a:gd name="T71" fmla="*/ 52 h 527"/>
                <a:gd name="T72" fmla="*/ 759 w 3976"/>
                <a:gd name="T73" fmla="*/ 76 h 527"/>
                <a:gd name="T74" fmla="*/ 735 w 3976"/>
                <a:gd name="T75" fmla="*/ 76 h 527"/>
                <a:gd name="T76" fmla="*/ 706 w 3976"/>
                <a:gd name="T77" fmla="*/ 64 h 527"/>
                <a:gd name="T78" fmla="*/ 640 w 3976"/>
                <a:gd name="T79" fmla="*/ 64 h 527"/>
                <a:gd name="T80" fmla="*/ 544 w 3976"/>
                <a:gd name="T81" fmla="*/ 76 h 527"/>
                <a:gd name="T82" fmla="*/ 389 w 3976"/>
                <a:gd name="T83" fmla="*/ 18 h 527"/>
                <a:gd name="T84" fmla="*/ 323 w 3976"/>
                <a:gd name="T85" fmla="*/ 64 h 527"/>
                <a:gd name="T86" fmla="*/ 317 w 3976"/>
                <a:gd name="T87" fmla="*/ 64 h 527"/>
                <a:gd name="T88" fmla="*/ 305 w 3976"/>
                <a:gd name="T89" fmla="*/ 76 h 527"/>
                <a:gd name="T90" fmla="*/ 287 w 3976"/>
                <a:gd name="T91" fmla="*/ 82 h 527"/>
                <a:gd name="T92" fmla="*/ 263 w 3976"/>
                <a:gd name="T93" fmla="*/ 94 h 527"/>
                <a:gd name="T94" fmla="*/ 203 w 3976"/>
                <a:gd name="T95" fmla="*/ 128 h 527"/>
                <a:gd name="T96" fmla="*/ 149 w 3976"/>
                <a:gd name="T97" fmla="*/ 158 h 527"/>
                <a:gd name="T98" fmla="*/ 78 w 3976"/>
                <a:gd name="T99" fmla="*/ 180 h 527"/>
                <a:gd name="T100" fmla="*/ 0 w 3976"/>
                <a:gd name="T101" fmla="*/ 192 h 527"/>
                <a:gd name="T102" fmla="*/ 0 w 3976"/>
                <a:gd name="T103" fmla="*/ 559 h 527"/>
                <a:gd name="T104" fmla="*/ 1010 w 3976"/>
                <a:gd name="T105" fmla="*/ 559 h 527"/>
                <a:gd name="T106" fmla="*/ 3725 w 3976"/>
                <a:gd name="T107" fmla="*/ 559 h 527"/>
                <a:gd name="T108" fmla="*/ 3976 w 3976"/>
                <a:gd name="T109" fmla="*/ 559 h 527"/>
                <a:gd name="T110" fmla="*/ 3976 w 3976"/>
                <a:gd name="T111" fmla="*/ 559 h 5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close/>
                </a:path>
              </a:pathLst>
            </a:custGeom>
            <a:gradFill rotWithShape="0">
              <a:gsLst>
                <a:gs pos="0">
                  <a:srgbClr val="73654F"/>
                </a:gs>
                <a:gs pos="100000">
                  <a:schemeClr val="bg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15">
            <a:extLst>
              <a:ext uri="{FF2B5EF4-FFF2-40B4-BE49-F238E27FC236}">
                <a16:creationId xmlns:a16="http://schemas.microsoft.com/office/drawing/2014/main" id="{A6BDCCB7-87F2-6A8F-2DAA-C2FE1CBA4071}"/>
              </a:ext>
            </a:extLst>
          </p:cNvPr>
          <p:cNvGrpSpPr>
            <a:grpSpLocks/>
          </p:cNvGrpSpPr>
          <p:nvPr/>
        </p:nvGrpSpPr>
        <p:grpSpPr bwMode="auto">
          <a:xfrm>
            <a:off x="627063" y="6021388"/>
            <a:ext cx="5684837" cy="849312"/>
            <a:chOff x="395" y="3793"/>
            <a:chExt cx="3581" cy="535"/>
          </a:xfrm>
        </p:grpSpPr>
        <p:sp>
          <p:nvSpPr>
            <p:cNvPr id="17" name="Freeform 16">
              <a:extLst>
                <a:ext uri="{FF2B5EF4-FFF2-40B4-BE49-F238E27FC236}">
                  <a16:creationId xmlns:a16="http://schemas.microsoft.com/office/drawing/2014/main" id="{A93DE67D-6AB5-4881-6033-2DD897CE30AB}"/>
                </a:ext>
              </a:extLst>
            </p:cNvPr>
            <p:cNvSpPr>
              <a:spLocks noChangeArrowheads="1"/>
            </p:cNvSpPr>
            <p:nvPr/>
          </p:nvSpPr>
          <p:spPr bwMode="auto">
            <a:xfrm>
              <a:off x="1196" y="3793"/>
              <a:ext cx="365" cy="291"/>
            </a:xfrm>
            <a:custGeom>
              <a:avLst/>
              <a:gdLst>
                <a:gd name="T0" fmla="*/ 24 w 365"/>
                <a:gd name="T1" fmla="*/ 24 h 287"/>
                <a:gd name="T2" fmla="*/ 0 w 365"/>
                <a:gd name="T3" fmla="*/ 64 h 287"/>
                <a:gd name="T4" fmla="*/ 66 w 365"/>
                <a:gd name="T5" fmla="*/ 116 h 287"/>
                <a:gd name="T6" fmla="*/ 143 w 365"/>
                <a:gd name="T7" fmla="*/ 192 h 287"/>
                <a:gd name="T8" fmla="*/ 191 w 365"/>
                <a:gd name="T9" fmla="*/ 176 h 287"/>
                <a:gd name="T10" fmla="*/ 341 w 365"/>
                <a:gd name="T11" fmla="*/ 303 h 287"/>
                <a:gd name="T12" fmla="*/ 305 w 365"/>
                <a:gd name="T13" fmla="*/ 183 h 287"/>
                <a:gd name="T14" fmla="*/ 365 w 365"/>
                <a:gd name="T15" fmla="*/ 140 h 287"/>
                <a:gd name="T16" fmla="*/ 359 w 365"/>
                <a:gd name="T17" fmla="*/ 134 h 287"/>
                <a:gd name="T18" fmla="*/ 335 w 365"/>
                <a:gd name="T19" fmla="*/ 122 h 287"/>
                <a:gd name="T20" fmla="*/ 299 w 365"/>
                <a:gd name="T21" fmla="*/ 94 h 287"/>
                <a:gd name="T22" fmla="*/ 257 w 365"/>
                <a:gd name="T23" fmla="*/ 76 h 287"/>
                <a:gd name="T24" fmla="*/ 215 w 365"/>
                <a:gd name="T25" fmla="*/ 58 h 287"/>
                <a:gd name="T26" fmla="*/ 173 w 365"/>
                <a:gd name="T27" fmla="*/ 40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a:extLst>
                <a:ext uri="{FF2B5EF4-FFF2-40B4-BE49-F238E27FC236}">
                  <a16:creationId xmlns:a16="http://schemas.microsoft.com/office/drawing/2014/main" id="{04A192B9-006A-6C84-7997-F5B5BC9D3BE4}"/>
                </a:ext>
              </a:extLst>
            </p:cNvPr>
            <p:cNvSpPr>
              <a:spLocks noChangeArrowheads="1"/>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a:extLst>
                <a:ext uri="{FF2B5EF4-FFF2-40B4-BE49-F238E27FC236}">
                  <a16:creationId xmlns:a16="http://schemas.microsoft.com/office/drawing/2014/main" id="{1389A6A9-4C7B-B7E1-4033-48E7E784972B}"/>
                </a:ext>
              </a:extLst>
            </p:cNvPr>
            <p:cNvSpPr>
              <a:spLocks noChangeArrowheads="1"/>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34 h 60"/>
                <a:gd name="T16" fmla="*/ 65 w 71"/>
                <a:gd name="T17" fmla="*/ 46 h 60"/>
                <a:gd name="T18" fmla="*/ 71 w 71"/>
                <a:gd name="T19" fmla="*/ 58 h 60"/>
                <a:gd name="T20" fmla="*/ 71 w 71"/>
                <a:gd name="T21" fmla="*/ 64 h 60"/>
                <a:gd name="T22" fmla="*/ 59 w 71"/>
                <a:gd name="T23" fmla="*/ 58 h 60"/>
                <a:gd name="T24" fmla="*/ 47 w 71"/>
                <a:gd name="T25" fmla="*/ 46 h 60"/>
                <a:gd name="T26" fmla="*/ 23 w 71"/>
                <a:gd name="T27" fmla="*/ 34 h 60"/>
                <a:gd name="T28" fmla="*/ 23 w 71"/>
                <a:gd name="T29" fmla="*/ 40 h 60"/>
                <a:gd name="T30" fmla="*/ 18 w 71"/>
                <a:gd name="T31" fmla="*/ 46 h 60"/>
                <a:gd name="T32" fmla="*/ 12 w 71"/>
                <a:gd name="T33" fmla="*/ 52 h 60"/>
                <a:gd name="T34" fmla="*/ 6 w 71"/>
                <a:gd name="T35" fmla="*/ 52 h 60"/>
                <a:gd name="T36" fmla="*/ 6 w 71"/>
                <a:gd name="T37" fmla="*/ 52 h 60"/>
                <a:gd name="T38" fmla="*/ 6 w 71"/>
                <a:gd name="T39" fmla="*/ 40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9">
              <a:extLst>
                <a:ext uri="{FF2B5EF4-FFF2-40B4-BE49-F238E27FC236}">
                  <a16:creationId xmlns:a16="http://schemas.microsoft.com/office/drawing/2014/main" id="{EDC9C883-EC9A-2A04-2D17-FEE252AE1923}"/>
                </a:ext>
              </a:extLst>
            </p:cNvPr>
            <p:cNvSpPr>
              <a:spLocks noChangeArrowheads="1"/>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58 h 162"/>
                <a:gd name="T10" fmla="*/ 96 w 161"/>
                <a:gd name="T11" fmla="*/ 64 h 162"/>
                <a:gd name="T12" fmla="*/ 102 w 161"/>
                <a:gd name="T13" fmla="*/ 76 h 162"/>
                <a:gd name="T14" fmla="*/ 108 w 161"/>
                <a:gd name="T15" fmla="*/ 88 h 162"/>
                <a:gd name="T16" fmla="*/ 120 w 161"/>
                <a:gd name="T17" fmla="*/ 100 h 162"/>
                <a:gd name="T18" fmla="*/ 143 w 161"/>
                <a:gd name="T19" fmla="*/ 118 h 162"/>
                <a:gd name="T20" fmla="*/ 155 w 161"/>
                <a:gd name="T21" fmla="*/ 146 h 162"/>
                <a:gd name="T22" fmla="*/ 161 w 161"/>
                <a:gd name="T23" fmla="*/ 164 h 162"/>
                <a:gd name="T24" fmla="*/ 161 w 161"/>
                <a:gd name="T25" fmla="*/ 170 h 162"/>
                <a:gd name="T26" fmla="*/ 96 w 161"/>
                <a:gd name="T27" fmla="*/ 106 h 162"/>
                <a:gd name="T28" fmla="*/ 30 w 161"/>
                <a:gd name="T29" fmla="*/ 58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20">
              <a:extLst>
                <a:ext uri="{FF2B5EF4-FFF2-40B4-BE49-F238E27FC236}">
                  <a16:creationId xmlns:a16="http://schemas.microsoft.com/office/drawing/2014/main" id="{D9690C84-9381-D510-57A0-B3770EA15232}"/>
                </a:ext>
              </a:extLst>
            </p:cNvPr>
            <p:cNvSpPr>
              <a:spLocks noChangeArrowheads="1"/>
            </p:cNvSpPr>
            <p:nvPr/>
          </p:nvSpPr>
          <p:spPr bwMode="auto">
            <a:xfrm>
              <a:off x="706" y="3854"/>
              <a:ext cx="59" cy="61"/>
            </a:xfrm>
            <a:custGeom>
              <a:avLst/>
              <a:gdLst>
                <a:gd name="T0" fmla="*/ 59 w 59"/>
                <a:gd name="T1" fmla="*/ 6 h 60"/>
                <a:gd name="T2" fmla="*/ 41 w 59"/>
                <a:gd name="T3" fmla="*/ 34 h 60"/>
                <a:gd name="T4" fmla="*/ 41 w 59"/>
                <a:gd name="T5" fmla="*/ 40 h 60"/>
                <a:gd name="T6" fmla="*/ 47 w 59"/>
                <a:gd name="T7" fmla="*/ 46 h 60"/>
                <a:gd name="T8" fmla="*/ 53 w 59"/>
                <a:gd name="T9" fmla="*/ 58 h 60"/>
                <a:gd name="T10" fmla="*/ 53 w 59"/>
                <a:gd name="T11" fmla="*/ 64 h 60"/>
                <a:gd name="T12" fmla="*/ 47 w 59"/>
                <a:gd name="T13" fmla="*/ 58 h 60"/>
                <a:gd name="T14" fmla="*/ 35 w 59"/>
                <a:gd name="T15" fmla="*/ 52 h 60"/>
                <a:gd name="T16" fmla="*/ 23 w 59"/>
                <a:gd name="T17" fmla="*/ 40 h 60"/>
                <a:gd name="T18" fmla="*/ 17 w 59"/>
                <a:gd name="T19" fmla="*/ 34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a:extLst>
                <a:ext uri="{FF2B5EF4-FFF2-40B4-BE49-F238E27FC236}">
                  <a16:creationId xmlns:a16="http://schemas.microsoft.com/office/drawing/2014/main" id="{5F008EA2-7521-AE75-1C2C-EEA5F8D580E5}"/>
                </a:ext>
              </a:extLst>
            </p:cNvPr>
            <p:cNvSpPr>
              <a:spLocks noChangeArrowheads="1"/>
            </p:cNvSpPr>
            <p:nvPr/>
          </p:nvSpPr>
          <p:spPr bwMode="auto">
            <a:xfrm>
              <a:off x="395" y="3811"/>
              <a:ext cx="245" cy="207"/>
            </a:xfrm>
            <a:custGeom>
              <a:avLst/>
              <a:gdLst>
                <a:gd name="T0" fmla="*/ 233 w 245"/>
                <a:gd name="T1" fmla="*/ 40 h 204"/>
                <a:gd name="T2" fmla="*/ 245 w 245"/>
                <a:gd name="T3" fmla="*/ 46 h 204"/>
                <a:gd name="T4" fmla="*/ 209 w 245"/>
                <a:gd name="T5" fmla="*/ 88 h 204"/>
                <a:gd name="T6" fmla="*/ 143 w 245"/>
                <a:gd name="T7" fmla="*/ 140 h 204"/>
                <a:gd name="T8" fmla="*/ 167 w 245"/>
                <a:gd name="T9" fmla="*/ 164 h 204"/>
                <a:gd name="T10" fmla="*/ 179 w 245"/>
                <a:gd name="T11" fmla="*/ 216 h 204"/>
                <a:gd name="T12" fmla="*/ 77 w 245"/>
                <a:gd name="T13" fmla="*/ 140 h 204"/>
                <a:gd name="T14" fmla="*/ 47 w 245"/>
                <a:gd name="T15" fmla="*/ 88 h 204"/>
                <a:gd name="T16" fmla="*/ 89 w 245"/>
                <a:gd name="T17" fmla="*/ 70 h 204"/>
                <a:gd name="T18" fmla="*/ 59 w 245"/>
                <a:gd name="T19" fmla="*/ 40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40 h 204"/>
                <a:gd name="T50" fmla="*/ 233 w 245"/>
                <a:gd name="T51" fmla="*/ 40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23" name="Object 27">
            <a:extLst>
              <a:ext uri="{FF2B5EF4-FFF2-40B4-BE49-F238E27FC236}">
                <a16:creationId xmlns:a16="http://schemas.microsoft.com/office/drawing/2014/main" id="{FCAA705B-B35F-838A-665F-55E5E7636402}"/>
              </a:ext>
            </a:extLst>
          </p:cNvPr>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r:id="rId2" imgW="13003175" imgH="9752381" progId="">
                  <p:embed/>
                </p:oleObj>
              </mc:Choice>
              <mc:Fallback>
                <p:oleObj r:id="rId2" imgW="13003175" imgH="9752381" progId="">
                  <p:embed/>
                  <p:pic>
                    <p:nvPicPr>
                      <p:cNvPr id="3078" name="Object 27">
                        <a:extLst>
                          <a:ext uri="{FF2B5EF4-FFF2-40B4-BE49-F238E27FC236}">
                            <a16:creationId xmlns:a16="http://schemas.microsoft.com/office/drawing/2014/main" id="{FEF1781A-D317-68DC-9D49-BEC350F11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6988"/>
                        <a:ext cx="9144000" cy="683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内容占位符 1"/>
          <p:cNvSpPr>
            <a:spLocks noGrp="1"/>
          </p:cNvSpPr>
          <p:nvPr>
            <p:ph/>
          </p:nvPr>
        </p:nvSpPr>
        <p:spPr>
          <a:xfrm>
            <a:off x="457200" y="274638"/>
            <a:ext cx="8229600" cy="585152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24" name="日期占位符 2">
            <a:extLst>
              <a:ext uri="{FF2B5EF4-FFF2-40B4-BE49-F238E27FC236}">
                <a16:creationId xmlns:a16="http://schemas.microsoft.com/office/drawing/2014/main" id="{4D573015-C45C-ED6E-E6FE-A828C3B10D9B}"/>
              </a:ext>
            </a:extLst>
          </p:cNvPr>
          <p:cNvSpPr>
            <a:spLocks noGrp="1"/>
          </p:cNvSpPr>
          <p:nvPr>
            <p:ph type="dt" sz="half" idx="10"/>
          </p:nvPr>
        </p:nvSpPr>
        <p:spPr>
          <a:xfrm>
            <a:off x="457200" y="6245225"/>
            <a:ext cx="2133600" cy="476250"/>
          </a:xfrm>
        </p:spPr>
        <p:txBody>
          <a:bodyPr/>
          <a:lstStyle>
            <a:lvl1pPr>
              <a:defRPr noProof="1"/>
            </a:lvl1pPr>
          </a:lstStyle>
          <a:p>
            <a:pPr>
              <a:defRPr/>
            </a:pPr>
            <a:endParaRPr lang="en-US" altLang="zh-CN"/>
          </a:p>
        </p:txBody>
      </p:sp>
      <p:sp>
        <p:nvSpPr>
          <p:cNvPr id="25" name="页脚占位符 3">
            <a:extLst>
              <a:ext uri="{FF2B5EF4-FFF2-40B4-BE49-F238E27FC236}">
                <a16:creationId xmlns:a16="http://schemas.microsoft.com/office/drawing/2014/main" id="{0AECEC8E-3FF5-80D4-9647-7C4D69B78D16}"/>
              </a:ext>
            </a:extLst>
          </p:cNvPr>
          <p:cNvSpPr>
            <a:spLocks noGrp="1"/>
          </p:cNvSpPr>
          <p:nvPr>
            <p:ph type="ftr" sz="quarter" idx="11"/>
          </p:nvPr>
        </p:nvSpPr>
        <p:spPr>
          <a:xfrm>
            <a:off x="3124200" y="6245225"/>
            <a:ext cx="2895600" cy="476250"/>
          </a:xfrm>
        </p:spPr>
        <p:txBody>
          <a:bodyPr/>
          <a:lstStyle>
            <a:lvl1pPr>
              <a:defRPr noProof="1"/>
            </a:lvl1pPr>
          </a:lstStyle>
          <a:p>
            <a:pPr>
              <a:defRPr/>
            </a:pPr>
            <a:endParaRPr lang="en-US" altLang="zh-CN"/>
          </a:p>
        </p:txBody>
      </p:sp>
      <p:sp>
        <p:nvSpPr>
          <p:cNvPr id="26" name="灯片编号占位符 4">
            <a:extLst>
              <a:ext uri="{FF2B5EF4-FFF2-40B4-BE49-F238E27FC236}">
                <a16:creationId xmlns:a16="http://schemas.microsoft.com/office/drawing/2014/main" id="{90E72EB8-B706-C01D-D6DC-C7AA13E703C3}"/>
              </a:ext>
            </a:extLst>
          </p:cNvPr>
          <p:cNvSpPr>
            <a:spLocks noGrp="1"/>
          </p:cNvSpPr>
          <p:nvPr>
            <p:ph type="sldNum" sz="quarter" idx="12"/>
          </p:nvPr>
        </p:nvSpPr>
        <p:spPr>
          <a:xfrm>
            <a:off x="6553200" y="6245225"/>
            <a:ext cx="2133600" cy="476250"/>
          </a:xfrm>
        </p:spPr>
        <p:txBody>
          <a:bodyPr/>
          <a:lstStyle>
            <a:lvl1pPr>
              <a:defRPr/>
            </a:lvl1pPr>
          </a:lstStyle>
          <a:p>
            <a:fld id="{BC5A3F74-D003-4E1A-8228-D06EE60DE492}" type="slidenum">
              <a:rPr altLang="en-US"/>
              <a:pPr/>
              <a:t>‹#›</a:t>
            </a:fld>
            <a:endParaRPr lang="zh-CN" altLang="zh-CN"/>
          </a:p>
        </p:txBody>
      </p:sp>
    </p:spTree>
    <p:extLst>
      <p:ext uri="{BB962C8B-B14F-4D97-AF65-F5344CB8AC3E}">
        <p14:creationId xmlns:p14="http://schemas.microsoft.com/office/powerpoint/2010/main" val="4089759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Rectangle 24">
            <a:extLst>
              <a:ext uri="{FF2B5EF4-FFF2-40B4-BE49-F238E27FC236}">
                <a16:creationId xmlns:a16="http://schemas.microsoft.com/office/drawing/2014/main" id="{A1D8F289-028B-9262-76D0-2B430BF9293E}"/>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D8835BD4-F767-6E9A-F6A0-44A82D54DEA6}"/>
              </a:ext>
            </a:extLst>
          </p:cNvPr>
          <p:cNvSpPr>
            <a:spLocks noGrp="1" noChangeArrowheads="1"/>
          </p:cNvSpPr>
          <p:nvPr>
            <p:ph type="sldNum" sz="quarter" idx="11"/>
          </p:nvPr>
        </p:nvSpPr>
        <p:spPr>
          <a:ln/>
        </p:spPr>
        <p:txBody>
          <a:bodyPr/>
          <a:lstStyle>
            <a:lvl1pPr>
              <a:defRPr/>
            </a:lvl1pPr>
          </a:lstStyle>
          <a:p>
            <a:fld id="{2F982D6A-4B74-4DD4-A74B-C499A88FB870}" type="slidenum">
              <a:rPr altLang="zh-CN"/>
              <a:pPr/>
              <a:t>‹#›</a:t>
            </a:fld>
            <a:endParaRPr lang="zh-CN" altLang="zh-CN"/>
          </a:p>
        </p:txBody>
      </p:sp>
      <p:sp>
        <p:nvSpPr>
          <p:cNvPr id="6" name="Rectangle 26">
            <a:extLst>
              <a:ext uri="{FF2B5EF4-FFF2-40B4-BE49-F238E27FC236}">
                <a16:creationId xmlns:a16="http://schemas.microsoft.com/office/drawing/2014/main" id="{61A8CBB8-45FE-3E5B-43CE-CF30F4450B73}"/>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27910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70497012-FDD8-B51D-BEB2-B8DFCDB41326}"/>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9938C09D-D03A-3426-7307-CD1DF3571273}"/>
              </a:ext>
            </a:extLst>
          </p:cNvPr>
          <p:cNvSpPr>
            <a:spLocks noGrp="1" noChangeArrowheads="1"/>
          </p:cNvSpPr>
          <p:nvPr>
            <p:ph type="sldNum" sz="quarter" idx="11"/>
          </p:nvPr>
        </p:nvSpPr>
        <p:spPr>
          <a:ln/>
        </p:spPr>
        <p:txBody>
          <a:bodyPr/>
          <a:lstStyle>
            <a:lvl1pPr>
              <a:defRPr/>
            </a:lvl1pPr>
          </a:lstStyle>
          <a:p>
            <a:fld id="{4842EA06-AA16-42CF-B0DE-F87F87483B03}" type="slidenum">
              <a:rPr altLang="zh-CN"/>
              <a:pPr/>
              <a:t>‹#›</a:t>
            </a:fld>
            <a:endParaRPr lang="zh-CN" altLang="zh-CN"/>
          </a:p>
        </p:txBody>
      </p:sp>
      <p:sp>
        <p:nvSpPr>
          <p:cNvPr id="6" name="Rectangle 26">
            <a:extLst>
              <a:ext uri="{FF2B5EF4-FFF2-40B4-BE49-F238E27FC236}">
                <a16:creationId xmlns:a16="http://schemas.microsoft.com/office/drawing/2014/main" id="{1710699E-53D9-AE4A-4679-FBCAF3A4FB61}"/>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60809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4">
            <a:extLst>
              <a:ext uri="{FF2B5EF4-FFF2-40B4-BE49-F238E27FC236}">
                <a16:creationId xmlns:a16="http://schemas.microsoft.com/office/drawing/2014/main" id="{742E9041-9D25-48B3-FEE8-1D699CC503B9}"/>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136C22C2-949C-1C37-A64C-448D574029C7}"/>
              </a:ext>
            </a:extLst>
          </p:cNvPr>
          <p:cNvSpPr>
            <a:spLocks noGrp="1" noChangeArrowheads="1"/>
          </p:cNvSpPr>
          <p:nvPr>
            <p:ph type="sldNum" sz="quarter" idx="11"/>
          </p:nvPr>
        </p:nvSpPr>
        <p:spPr>
          <a:ln/>
        </p:spPr>
        <p:txBody>
          <a:bodyPr/>
          <a:lstStyle>
            <a:lvl1pPr>
              <a:defRPr/>
            </a:lvl1pPr>
          </a:lstStyle>
          <a:p>
            <a:fld id="{1A2E105E-79B6-4AE7-927B-5E8E624D05F5}" type="slidenum">
              <a:rPr altLang="zh-CN"/>
              <a:pPr/>
              <a:t>‹#›</a:t>
            </a:fld>
            <a:endParaRPr lang="zh-CN" altLang="zh-CN"/>
          </a:p>
        </p:txBody>
      </p:sp>
      <p:sp>
        <p:nvSpPr>
          <p:cNvPr id="6" name="Rectangle 26">
            <a:extLst>
              <a:ext uri="{FF2B5EF4-FFF2-40B4-BE49-F238E27FC236}">
                <a16:creationId xmlns:a16="http://schemas.microsoft.com/office/drawing/2014/main" id="{B95CA850-0F01-6630-4FBE-7998E84861AE}"/>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253187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4">
            <a:extLst>
              <a:ext uri="{FF2B5EF4-FFF2-40B4-BE49-F238E27FC236}">
                <a16:creationId xmlns:a16="http://schemas.microsoft.com/office/drawing/2014/main" id="{33C4A4D1-45EB-D041-3C54-53C301577533}"/>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C4A58F11-0993-D072-5769-7D8F4BD9763F}"/>
              </a:ext>
            </a:extLst>
          </p:cNvPr>
          <p:cNvSpPr>
            <a:spLocks noGrp="1" noChangeArrowheads="1"/>
          </p:cNvSpPr>
          <p:nvPr>
            <p:ph type="sldNum" sz="quarter" idx="11"/>
          </p:nvPr>
        </p:nvSpPr>
        <p:spPr>
          <a:ln/>
        </p:spPr>
        <p:txBody>
          <a:bodyPr/>
          <a:lstStyle>
            <a:lvl1pPr>
              <a:defRPr/>
            </a:lvl1pPr>
          </a:lstStyle>
          <a:p>
            <a:fld id="{8F94133B-A27D-40AE-8119-72793D9AE8DB}" type="slidenum">
              <a:rPr altLang="zh-CN"/>
              <a:pPr/>
              <a:t>‹#›</a:t>
            </a:fld>
            <a:endParaRPr lang="zh-CN" altLang="zh-CN"/>
          </a:p>
        </p:txBody>
      </p:sp>
      <p:sp>
        <p:nvSpPr>
          <p:cNvPr id="7" name="Rectangle 26">
            <a:extLst>
              <a:ext uri="{FF2B5EF4-FFF2-40B4-BE49-F238E27FC236}">
                <a16:creationId xmlns:a16="http://schemas.microsoft.com/office/drawing/2014/main" id="{0C7794A6-A2B0-0B11-FAB9-00A9503DF07B}"/>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85970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4">
            <a:extLst>
              <a:ext uri="{FF2B5EF4-FFF2-40B4-BE49-F238E27FC236}">
                <a16:creationId xmlns:a16="http://schemas.microsoft.com/office/drawing/2014/main" id="{F2C3E51C-1CF6-95EE-3FF1-F02A246DBA83}"/>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8" name="Rectangle 25">
            <a:extLst>
              <a:ext uri="{FF2B5EF4-FFF2-40B4-BE49-F238E27FC236}">
                <a16:creationId xmlns:a16="http://schemas.microsoft.com/office/drawing/2014/main" id="{32F516E1-895F-8A58-FB43-872A04BC16BF}"/>
              </a:ext>
            </a:extLst>
          </p:cNvPr>
          <p:cNvSpPr>
            <a:spLocks noGrp="1" noChangeArrowheads="1"/>
          </p:cNvSpPr>
          <p:nvPr>
            <p:ph type="sldNum" sz="quarter" idx="11"/>
          </p:nvPr>
        </p:nvSpPr>
        <p:spPr>
          <a:ln/>
        </p:spPr>
        <p:txBody>
          <a:bodyPr/>
          <a:lstStyle>
            <a:lvl1pPr>
              <a:defRPr/>
            </a:lvl1pPr>
          </a:lstStyle>
          <a:p>
            <a:fld id="{E65A420D-0276-43E9-BD04-D7F6896E37A1}" type="slidenum">
              <a:rPr altLang="zh-CN"/>
              <a:pPr/>
              <a:t>‹#›</a:t>
            </a:fld>
            <a:endParaRPr lang="zh-CN" altLang="zh-CN"/>
          </a:p>
        </p:txBody>
      </p:sp>
      <p:sp>
        <p:nvSpPr>
          <p:cNvPr id="9" name="Rectangle 26">
            <a:extLst>
              <a:ext uri="{FF2B5EF4-FFF2-40B4-BE49-F238E27FC236}">
                <a16:creationId xmlns:a16="http://schemas.microsoft.com/office/drawing/2014/main" id="{C6728E48-24BA-5AF9-DB18-A6643DC28CBF}"/>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440869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2887A64A-64AC-6A30-3F1C-22BD26AE867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FF9C16A2-BACB-DD7A-B034-021235263F4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a:extLst>
              <a:ext uri="{FF2B5EF4-FFF2-40B4-BE49-F238E27FC236}">
                <a16:creationId xmlns:a16="http://schemas.microsoft.com/office/drawing/2014/main" id="{2C829B4C-1CA7-3AD6-9EAB-2DD6487C5181}"/>
              </a:ext>
            </a:extLst>
          </p:cNvPr>
          <p:cNvSpPr>
            <a:spLocks noGrp="1" noChangeArrowheads="1"/>
          </p:cNvSpPr>
          <p:nvPr>
            <p:ph type="sldNum" sz="quarter" idx="12"/>
          </p:nvPr>
        </p:nvSpPr>
        <p:spPr>
          <a:ln/>
        </p:spPr>
        <p:txBody>
          <a:bodyPr/>
          <a:lstStyle>
            <a:lvl1pPr>
              <a:defRPr/>
            </a:lvl1pPr>
          </a:lstStyle>
          <a:p>
            <a:fld id="{0919CC19-B649-493A-9A81-DB4C1F572984}" type="slidenum">
              <a:rPr altLang="zh-CN"/>
              <a:pPr/>
              <a:t>‹#›</a:t>
            </a:fld>
            <a:endParaRPr lang="zh-CN" altLang="zh-CN"/>
          </a:p>
        </p:txBody>
      </p:sp>
    </p:spTree>
    <p:extLst>
      <p:ext uri="{BB962C8B-B14F-4D97-AF65-F5344CB8AC3E}">
        <p14:creationId xmlns:p14="http://schemas.microsoft.com/office/powerpoint/2010/main" val="34172301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4">
            <a:extLst>
              <a:ext uri="{FF2B5EF4-FFF2-40B4-BE49-F238E27FC236}">
                <a16:creationId xmlns:a16="http://schemas.microsoft.com/office/drawing/2014/main" id="{D62D6358-2DEF-EBC3-5863-55E12C804210}"/>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4" name="Rectangle 25">
            <a:extLst>
              <a:ext uri="{FF2B5EF4-FFF2-40B4-BE49-F238E27FC236}">
                <a16:creationId xmlns:a16="http://schemas.microsoft.com/office/drawing/2014/main" id="{64BCA638-A00F-C06B-469A-D0906C70F1DF}"/>
              </a:ext>
            </a:extLst>
          </p:cNvPr>
          <p:cNvSpPr>
            <a:spLocks noGrp="1" noChangeArrowheads="1"/>
          </p:cNvSpPr>
          <p:nvPr>
            <p:ph type="sldNum" sz="quarter" idx="11"/>
          </p:nvPr>
        </p:nvSpPr>
        <p:spPr>
          <a:ln/>
        </p:spPr>
        <p:txBody>
          <a:bodyPr/>
          <a:lstStyle>
            <a:lvl1pPr>
              <a:defRPr/>
            </a:lvl1pPr>
          </a:lstStyle>
          <a:p>
            <a:fld id="{E7DE94BF-B774-42AE-880C-A42777733297}" type="slidenum">
              <a:rPr altLang="zh-CN"/>
              <a:pPr/>
              <a:t>‹#›</a:t>
            </a:fld>
            <a:endParaRPr lang="zh-CN" altLang="zh-CN"/>
          </a:p>
        </p:txBody>
      </p:sp>
      <p:sp>
        <p:nvSpPr>
          <p:cNvPr id="5" name="Rectangle 26">
            <a:extLst>
              <a:ext uri="{FF2B5EF4-FFF2-40B4-BE49-F238E27FC236}">
                <a16:creationId xmlns:a16="http://schemas.microsoft.com/office/drawing/2014/main" id="{6A832E79-FC37-85C9-876C-51EBC4DCC2AB}"/>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35932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2F63403E-2E7D-7A2F-E9D7-9EA83BE04F14}"/>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3" name="Rectangle 25">
            <a:extLst>
              <a:ext uri="{FF2B5EF4-FFF2-40B4-BE49-F238E27FC236}">
                <a16:creationId xmlns:a16="http://schemas.microsoft.com/office/drawing/2014/main" id="{A0DFBF11-2559-83B3-57E8-CC3AD4437594}"/>
              </a:ext>
            </a:extLst>
          </p:cNvPr>
          <p:cNvSpPr>
            <a:spLocks noGrp="1" noChangeArrowheads="1"/>
          </p:cNvSpPr>
          <p:nvPr>
            <p:ph type="sldNum" sz="quarter" idx="11"/>
          </p:nvPr>
        </p:nvSpPr>
        <p:spPr>
          <a:ln/>
        </p:spPr>
        <p:txBody>
          <a:bodyPr/>
          <a:lstStyle>
            <a:lvl1pPr>
              <a:defRPr/>
            </a:lvl1pPr>
          </a:lstStyle>
          <a:p>
            <a:fld id="{6FA6853B-125E-4F03-AB13-86339CC6B0FA}" type="slidenum">
              <a:rPr altLang="zh-CN"/>
              <a:pPr/>
              <a:t>‹#›</a:t>
            </a:fld>
            <a:endParaRPr lang="zh-CN" altLang="zh-CN"/>
          </a:p>
        </p:txBody>
      </p:sp>
      <p:sp>
        <p:nvSpPr>
          <p:cNvPr id="4" name="Rectangle 26">
            <a:extLst>
              <a:ext uri="{FF2B5EF4-FFF2-40B4-BE49-F238E27FC236}">
                <a16:creationId xmlns:a16="http://schemas.microsoft.com/office/drawing/2014/main" id="{42141151-5E93-B242-D84C-8A07CAD83847}"/>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046157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4">
            <a:extLst>
              <a:ext uri="{FF2B5EF4-FFF2-40B4-BE49-F238E27FC236}">
                <a16:creationId xmlns:a16="http://schemas.microsoft.com/office/drawing/2014/main" id="{73F91543-80C8-83AD-E980-22C920755B62}"/>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240F2F3B-94C4-2495-F28A-C2678CDE77F4}"/>
              </a:ext>
            </a:extLst>
          </p:cNvPr>
          <p:cNvSpPr>
            <a:spLocks noGrp="1" noChangeArrowheads="1"/>
          </p:cNvSpPr>
          <p:nvPr>
            <p:ph type="sldNum" sz="quarter" idx="11"/>
          </p:nvPr>
        </p:nvSpPr>
        <p:spPr>
          <a:ln/>
        </p:spPr>
        <p:txBody>
          <a:bodyPr/>
          <a:lstStyle>
            <a:lvl1pPr>
              <a:defRPr/>
            </a:lvl1pPr>
          </a:lstStyle>
          <a:p>
            <a:fld id="{7C004FFA-5C85-4246-9076-8C8ADD089AD2}" type="slidenum">
              <a:rPr altLang="zh-CN"/>
              <a:pPr/>
              <a:t>‹#›</a:t>
            </a:fld>
            <a:endParaRPr lang="zh-CN" altLang="zh-CN"/>
          </a:p>
        </p:txBody>
      </p:sp>
      <p:sp>
        <p:nvSpPr>
          <p:cNvPr id="7" name="Rectangle 26">
            <a:extLst>
              <a:ext uri="{FF2B5EF4-FFF2-40B4-BE49-F238E27FC236}">
                <a16:creationId xmlns:a16="http://schemas.microsoft.com/office/drawing/2014/main" id="{E5155874-2EAD-0DCB-0915-B04B04E421E8}"/>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171815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4">
            <a:extLst>
              <a:ext uri="{FF2B5EF4-FFF2-40B4-BE49-F238E27FC236}">
                <a16:creationId xmlns:a16="http://schemas.microsoft.com/office/drawing/2014/main" id="{3C46C645-D842-B5D9-4D06-451089A996FB}"/>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B8135456-FC4D-B4D4-D054-563E918E9295}"/>
              </a:ext>
            </a:extLst>
          </p:cNvPr>
          <p:cNvSpPr>
            <a:spLocks noGrp="1" noChangeArrowheads="1"/>
          </p:cNvSpPr>
          <p:nvPr>
            <p:ph type="sldNum" sz="quarter" idx="11"/>
          </p:nvPr>
        </p:nvSpPr>
        <p:spPr>
          <a:ln/>
        </p:spPr>
        <p:txBody>
          <a:bodyPr/>
          <a:lstStyle>
            <a:lvl1pPr>
              <a:defRPr/>
            </a:lvl1pPr>
          </a:lstStyle>
          <a:p>
            <a:fld id="{2B45AA53-D017-43AB-AF77-8A74BD7015F8}" type="slidenum">
              <a:rPr altLang="zh-CN"/>
              <a:pPr/>
              <a:t>‹#›</a:t>
            </a:fld>
            <a:endParaRPr lang="zh-CN" altLang="zh-CN"/>
          </a:p>
        </p:txBody>
      </p:sp>
      <p:sp>
        <p:nvSpPr>
          <p:cNvPr id="7" name="Rectangle 26">
            <a:extLst>
              <a:ext uri="{FF2B5EF4-FFF2-40B4-BE49-F238E27FC236}">
                <a16:creationId xmlns:a16="http://schemas.microsoft.com/office/drawing/2014/main" id="{75155910-9D17-7B5C-92C1-B12D96B376EA}"/>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8986099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F4EBC201-6662-91ED-3511-1F6B56E0DC5F}"/>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6482A8D1-9DD5-9E0F-87A1-B9916B8C7E26}"/>
              </a:ext>
            </a:extLst>
          </p:cNvPr>
          <p:cNvSpPr>
            <a:spLocks noGrp="1" noChangeArrowheads="1"/>
          </p:cNvSpPr>
          <p:nvPr>
            <p:ph type="sldNum" sz="quarter" idx="11"/>
          </p:nvPr>
        </p:nvSpPr>
        <p:spPr>
          <a:ln/>
        </p:spPr>
        <p:txBody>
          <a:bodyPr/>
          <a:lstStyle>
            <a:lvl1pPr>
              <a:defRPr/>
            </a:lvl1pPr>
          </a:lstStyle>
          <a:p>
            <a:fld id="{867A9C43-D19E-4188-8845-10BAE8497BC4}" type="slidenum">
              <a:rPr altLang="zh-CN"/>
              <a:pPr/>
              <a:t>‹#›</a:t>
            </a:fld>
            <a:endParaRPr lang="zh-CN" altLang="zh-CN"/>
          </a:p>
        </p:txBody>
      </p:sp>
      <p:sp>
        <p:nvSpPr>
          <p:cNvPr id="6" name="Rectangle 26">
            <a:extLst>
              <a:ext uri="{FF2B5EF4-FFF2-40B4-BE49-F238E27FC236}">
                <a16:creationId xmlns:a16="http://schemas.microsoft.com/office/drawing/2014/main" id="{FB907944-0F7A-0E8E-5DF7-64D65E725FC3}"/>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09446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Rectangle 24">
            <a:extLst>
              <a:ext uri="{FF2B5EF4-FFF2-40B4-BE49-F238E27FC236}">
                <a16:creationId xmlns:a16="http://schemas.microsoft.com/office/drawing/2014/main" id="{F2E722E4-277B-83D7-F589-B70D0E66B056}"/>
              </a:ext>
            </a:extLst>
          </p:cNvPr>
          <p:cNvSpPr>
            <a:spLocks noGrp="1" noChangeArrowheads="1"/>
          </p:cNvSpPr>
          <p:nvPr>
            <p:ph type="dt" sz="quarter"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E19D5AFD-BF86-C2B0-343E-BFC13B12B58D}"/>
              </a:ext>
            </a:extLst>
          </p:cNvPr>
          <p:cNvSpPr>
            <a:spLocks noGrp="1" noChangeArrowheads="1"/>
          </p:cNvSpPr>
          <p:nvPr>
            <p:ph type="sldNum" sz="quarter" idx="11"/>
          </p:nvPr>
        </p:nvSpPr>
        <p:spPr>
          <a:ln/>
        </p:spPr>
        <p:txBody>
          <a:bodyPr/>
          <a:lstStyle>
            <a:lvl1pPr>
              <a:defRPr/>
            </a:lvl1pPr>
          </a:lstStyle>
          <a:p>
            <a:fld id="{9B678BB3-B0FA-4FE4-B119-6198F3D9FC9A}" type="slidenum">
              <a:rPr altLang="zh-CN"/>
              <a:pPr/>
              <a:t>‹#›</a:t>
            </a:fld>
            <a:endParaRPr lang="zh-CN" altLang="zh-CN"/>
          </a:p>
        </p:txBody>
      </p:sp>
      <p:sp>
        <p:nvSpPr>
          <p:cNvPr id="6" name="Rectangle 26">
            <a:extLst>
              <a:ext uri="{FF2B5EF4-FFF2-40B4-BE49-F238E27FC236}">
                <a16:creationId xmlns:a16="http://schemas.microsoft.com/office/drawing/2014/main" id="{F0013C34-AE80-36CD-E4FD-77188DD25F25}"/>
              </a:ext>
            </a:extLst>
          </p:cNvPr>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56444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Rectangle 24">
            <a:extLst>
              <a:ext uri="{FF2B5EF4-FFF2-40B4-BE49-F238E27FC236}">
                <a16:creationId xmlns:a16="http://schemas.microsoft.com/office/drawing/2014/main" id="{A04CAB1A-E827-0D47-8653-9CCD9D9348B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25">
            <a:extLst>
              <a:ext uri="{FF2B5EF4-FFF2-40B4-BE49-F238E27FC236}">
                <a16:creationId xmlns:a16="http://schemas.microsoft.com/office/drawing/2014/main" id="{E3731919-FF34-C370-1FB9-E76BDB88F4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26">
            <a:extLst>
              <a:ext uri="{FF2B5EF4-FFF2-40B4-BE49-F238E27FC236}">
                <a16:creationId xmlns:a16="http://schemas.microsoft.com/office/drawing/2014/main" id="{865AE3A8-60E4-C15A-CA31-8147E2A6BCBB}"/>
              </a:ext>
            </a:extLst>
          </p:cNvPr>
          <p:cNvSpPr>
            <a:spLocks noGrp="1" noChangeArrowheads="1"/>
          </p:cNvSpPr>
          <p:nvPr>
            <p:ph type="sldNum" sz="quarter" idx="12"/>
          </p:nvPr>
        </p:nvSpPr>
        <p:spPr>
          <a:ln/>
        </p:spPr>
        <p:txBody>
          <a:bodyPr/>
          <a:lstStyle>
            <a:lvl1pPr>
              <a:defRPr/>
            </a:lvl1pPr>
          </a:lstStyle>
          <a:p>
            <a:fld id="{1DEADDA9-48FE-4B34-9E15-8C7C0D6A8219}" type="slidenum">
              <a:rPr altLang="zh-CN"/>
              <a:pPr/>
              <a:t>‹#›</a:t>
            </a:fld>
            <a:endParaRPr lang="zh-CN" altLang="zh-CN"/>
          </a:p>
        </p:txBody>
      </p:sp>
    </p:spTree>
    <p:extLst>
      <p:ext uri="{BB962C8B-B14F-4D97-AF65-F5344CB8AC3E}">
        <p14:creationId xmlns:p14="http://schemas.microsoft.com/office/powerpoint/2010/main" val="190872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Rectangle 24">
            <a:extLst>
              <a:ext uri="{FF2B5EF4-FFF2-40B4-BE49-F238E27FC236}">
                <a16:creationId xmlns:a16="http://schemas.microsoft.com/office/drawing/2014/main" id="{73154D97-1DB5-C7B1-5176-F71A7592AD8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7FF520B5-9AB7-09AB-F65D-386358D89F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a:extLst>
              <a:ext uri="{FF2B5EF4-FFF2-40B4-BE49-F238E27FC236}">
                <a16:creationId xmlns:a16="http://schemas.microsoft.com/office/drawing/2014/main" id="{DF6D0BBB-38BE-DD2A-41FE-B94C3D09AADF}"/>
              </a:ext>
            </a:extLst>
          </p:cNvPr>
          <p:cNvSpPr>
            <a:spLocks noGrp="1" noChangeArrowheads="1"/>
          </p:cNvSpPr>
          <p:nvPr>
            <p:ph type="sldNum" sz="quarter" idx="12"/>
          </p:nvPr>
        </p:nvSpPr>
        <p:spPr>
          <a:ln/>
        </p:spPr>
        <p:txBody>
          <a:bodyPr/>
          <a:lstStyle>
            <a:lvl1pPr>
              <a:defRPr/>
            </a:lvl1pPr>
          </a:lstStyle>
          <a:p>
            <a:fld id="{00FEDD02-42ED-4476-BEBC-93CCD85EF613}" type="slidenum">
              <a:rPr altLang="zh-CN"/>
              <a:pPr/>
              <a:t>‹#›</a:t>
            </a:fld>
            <a:endParaRPr lang="zh-CN" altLang="zh-CN"/>
          </a:p>
        </p:txBody>
      </p:sp>
    </p:spTree>
    <p:extLst>
      <p:ext uri="{BB962C8B-B14F-4D97-AF65-F5344CB8AC3E}">
        <p14:creationId xmlns:p14="http://schemas.microsoft.com/office/powerpoint/2010/main" val="372479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Rectangle 24">
            <a:extLst>
              <a:ext uri="{FF2B5EF4-FFF2-40B4-BE49-F238E27FC236}">
                <a16:creationId xmlns:a16="http://schemas.microsoft.com/office/drawing/2014/main" id="{E4EC70C4-4728-C1C6-AB2D-9725EE00507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25">
            <a:extLst>
              <a:ext uri="{FF2B5EF4-FFF2-40B4-BE49-F238E27FC236}">
                <a16:creationId xmlns:a16="http://schemas.microsoft.com/office/drawing/2014/main" id="{4299658F-28D2-3FEC-54D1-739AC19CC5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26">
            <a:extLst>
              <a:ext uri="{FF2B5EF4-FFF2-40B4-BE49-F238E27FC236}">
                <a16:creationId xmlns:a16="http://schemas.microsoft.com/office/drawing/2014/main" id="{62767EEC-3B51-F986-D01C-33967150DFAD}"/>
              </a:ext>
            </a:extLst>
          </p:cNvPr>
          <p:cNvSpPr>
            <a:spLocks noGrp="1" noChangeArrowheads="1"/>
          </p:cNvSpPr>
          <p:nvPr>
            <p:ph type="sldNum" sz="quarter" idx="12"/>
          </p:nvPr>
        </p:nvSpPr>
        <p:spPr>
          <a:ln/>
        </p:spPr>
        <p:txBody>
          <a:bodyPr/>
          <a:lstStyle>
            <a:lvl1pPr>
              <a:defRPr/>
            </a:lvl1pPr>
          </a:lstStyle>
          <a:p>
            <a:fld id="{00199803-588A-4831-9FB6-978CC867CC98}" type="slidenum">
              <a:rPr altLang="zh-CN"/>
              <a:pPr/>
              <a:t>‹#›</a:t>
            </a:fld>
            <a:endParaRPr lang="zh-CN" altLang="zh-CN"/>
          </a:p>
        </p:txBody>
      </p:sp>
    </p:spTree>
    <p:extLst>
      <p:ext uri="{BB962C8B-B14F-4D97-AF65-F5344CB8AC3E}">
        <p14:creationId xmlns:p14="http://schemas.microsoft.com/office/powerpoint/2010/main" val="813309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24">
            <a:extLst>
              <a:ext uri="{FF2B5EF4-FFF2-40B4-BE49-F238E27FC236}">
                <a16:creationId xmlns:a16="http://schemas.microsoft.com/office/drawing/2014/main" id="{5D7676DD-A4DF-126A-C083-12797088819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25">
            <a:extLst>
              <a:ext uri="{FF2B5EF4-FFF2-40B4-BE49-F238E27FC236}">
                <a16:creationId xmlns:a16="http://schemas.microsoft.com/office/drawing/2014/main" id="{A4FE7184-426E-70BA-567F-E46BAB5BF40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26">
            <a:extLst>
              <a:ext uri="{FF2B5EF4-FFF2-40B4-BE49-F238E27FC236}">
                <a16:creationId xmlns:a16="http://schemas.microsoft.com/office/drawing/2014/main" id="{61BD4FE8-77D1-89EB-052E-4C2D15DDB728}"/>
              </a:ext>
            </a:extLst>
          </p:cNvPr>
          <p:cNvSpPr>
            <a:spLocks noGrp="1" noChangeArrowheads="1"/>
          </p:cNvSpPr>
          <p:nvPr>
            <p:ph type="sldNum" sz="quarter" idx="12"/>
          </p:nvPr>
        </p:nvSpPr>
        <p:spPr>
          <a:ln/>
        </p:spPr>
        <p:txBody>
          <a:bodyPr/>
          <a:lstStyle>
            <a:lvl1pPr>
              <a:defRPr/>
            </a:lvl1pPr>
          </a:lstStyle>
          <a:p>
            <a:fld id="{74B0CA77-4E55-46B5-B14F-F0D48398C61A}" type="slidenum">
              <a:rPr altLang="zh-CN"/>
              <a:pPr/>
              <a:t>‹#›</a:t>
            </a:fld>
            <a:endParaRPr lang="zh-CN" altLang="zh-CN"/>
          </a:p>
        </p:txBody>
      </p:sp>
    </p:spTree>
    <p:extLst>
      <p:ext uri="{BB962C8B-B14F-4D97-AF65-F5344CB8AC3E}">
        <p14:creationId xmlns:p14="http://schemas.microsoft.com/office/powerpoint/2010/main" val="4149152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a:extLst>
              <a:ext uri="{FF2B5EF4-FFF2-40B4-BE49-F238E27FC236}">
                <a16:creationId xmlns:a16="http://schemas.microsoft.com/office/drawing/2014/main" id="{81D285EC-3473-D506-B90B-308F7CA8128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5">
            <a:extLst>
              <a:ext uri="{FF2B5EF4-FFF2-40B4-BE49-F238E27FC236}">
                <a16:creationId xmlns:a16="http://schemas.microsoft.com/office/drawing/2014/main" id="{CC7EA465-EDCD-E81F-4769-AA19ECD5A22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6">
            <a:extLst>
              <a:ext uri="{FF2B5EF4-FFF2-40B4-BE49-F238E27FC236}">
                <a16:creationId xmlns:a16="http://schemas.microsoft.com/office/drawing/2014/main" id="{5F3880AE-3894-CC18-363D-7BE25AC0B9CD}"/>
              </a:ext>
            </a:extLst>
          </p:cNvPr>
          <p:cNvSpPr>
            <a:spLocks noGrp="1" noChangeArrowheads="1"/>
          </p:cNvSpPr>
          <p:nvPr>
            <p:ph type="sldNum" sz="quarter" idx="12"/>
          </p:nvPr>
        </p:nvSpPr>
        <p:spPr>
          <a:ln/>
        </p:spPr>
        <p:txBody>
          <a:bodyPr/>
          <a:lstStyle>
            <a:lvl1pPr>
              <a:defRPr/>
            </a:lvl1pPr>
          </a:lstStyle>
          <a:p>
            <a:fld id="{84244974-8A98-4C2A-B4B0-BE30E98C5260}" type="slidenum">
              <a:rPr altLang="zh-CN"/>
              <a:pPr/>
              <a:t>‹#›</a:t>
            </a:fld>
            <a:endParaRPr lang="zh-CN" altLang="zh-CN"/>
          </a:p>
        </p:txBody>
      </p:sp>
    </p:spTree>
    <p:extLst>
      <p:ext uri="{BB962C8B-B14F-4D97-AF65-F5344CB8AC3E}">
        <p14:creationId xmlns:p14="http://schemas.microsoft.com/office/powerpoint/2010/main" val="2739503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4">
            <a:extLst>
              <a:ext uri="{FF2B5EF4-FFF2-40B4-BE49-F238E27FC236}">
                <a16:creationId xmlns:a16="http://schemas.microsoft.com/office/drawing/2014/main" id="{E87249AB-EBF4-533C-DA96-8511FD6F63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13108793-A073-8F14-FA16-BBD93C814B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a:extLst>
              <a:ext uri="{FF2B5EF4-FFF2-40B4-BE49-F238E27FC236}">
                <a16:creationId xmlns:a16="http://schemas.microsoft.com/office/drawing/2014/main" id="{834794BA-F669-7192-C158-1C79D2E5840D}"/>
              </a:ext>
            </a:extLst>
          </p:cNvPr>
          <p:cNvSpPr>
            <a:spLocks noGrp="1" noChangeArrowheads="1"/>
          </p:cNvSpPr>
          <p:nvPr>
            <p:ph type="sldNum" sz="quarter" idx="12"/>
          </p:nvPr>
        </p:nvSpPr>
        <p:spPr>
          <a:ln/>
        </p:spPr>
        <p:txBody>
          <a:bodyPr/>
          <a:lstStyle>
            <a:lvl1pPr>
              <a:defRPr/>
            </a:lvl1pPr>
          </a:lstStyle>
          <a:p>
            <a:fld id="{C00F2FC4-40A9-4876-9AF1-E07544FB087C}" type="slidenum">
              <a:rPr altLang="zh-CN"/>
              <a:pPr/>
              <a:t>‹#›</a:t>
            </a:fld>
            <a:endParaRPr lang="zh-CN" altLang="zh-CN"/>
          </a:p>
        </p:txBody>
      </p:sp>
    </p:spTree>
    <p:extLst>
      <p:ext uri="{BB962C8B-B14F-4D97-AF65-F5344CB8AC3E}">
        <p14:creationId xmlns:p14="http://schemas.microsoft.com/office/powerpoint/2010/main" val="9498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Rectangle 24">
            <a:extLst>
              <a:ext uri="{FF2B5EF4-FFF2-40B4-BE49-F238E27FC236}">
                <a16:creationId xmlns:a16="http://schemas.microsoft.com/office/drawing/2014/main" id="{78E822F3-EAEE-E7C3-A1C6-5C80C3C3A2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25">
            <a:extLst>
              <a:ext uri="{FF2B5EF4-FFF2-40B4-BE49-F238E27FC236}">
                <a16:creationId xmlns:a16="http://schemas.microsoft.com/office/drawing/2014/main" id="{FD26058A-44AE-47ED-C73F-89EFFB996F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26">
            <a:extLst>
              <a:ext uri="{FF2B5EF4-FFF2-40B4-BE49-F238E27FC236}">
                <a16:creationId xmlns:a16="http://schemas.microsoft.com/office/drawing/2014/main" id="{0E77D6AB-641D-1710-C722-A37E7165C5AA}"/>
              </a:ext>
            </a:extLst>
          </p:cNvPr>
          <p:cNvSpPr>
            <a:spLocks noGrp="1" noChangeArrowheads="1"/>
          </p:cNvSpPr>
          <p:nvPr>
            <p:ph type="sldNum" sz="quarter" idx="12"/>
          </p:nvPr>
        </p:nvSpPr>
        <p:spPr>
          <a:ln/>
        </p:spPr>
        <p:txBody>
          <a:bodyPr/>
          <a:lstStyle>
            <a:lvl1pPr>
              <a:defRPr/>
            </a:lvl1pPr>
          </a:lstStyle>
          <a:p>
            <a:fld id="{A0ABE4DB-568A-4CAB-AC33-C09331DD6386}" type="slidenum">
              <a:rPr altLang="zh-CN"/>
              <a:pPr/>
              <a:t>‹#›</a:t>
            </a:fld>
            <a:endParaRPr lang="zh-CN" altLang="zh-CN"/>
          </a:p>
        </p:txBody>
      </p:sp>
    </p:spTree>
    <p:extLst>
      <p:ext uri="{BB962C8B-B14F-4D97-AF65-F5344CB8AC3E}">
        <p14:creationId xmlns:p14="http://schemas.microsoft.com/office/powerpoint/2010/main" val="203208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2.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oleObject" Target="../embeddings/oleObject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AFA41B6E-D526-B446-C2CF-DFB0F8FB793E}"/>
              </a:ext>
            </a:extLst>
          </p:cNvPr>
          <p:cNvGrpSpPr>
            <a:grpSpLocks/>
          </p:cNvGrpSpPr>
          <p:nvPr/>
        </p:nvGrpSpPr>
        <p:grpSpPr bwMode="auto">
          <a:xfrm>
            <a:off x="0" y="0"/>
            <a:ext cx="9144000" cy="6858000"/>
            <a:chOff x="0" y="0"/>
            <a:chExt cx="5760" cy="4320"/>
          </a:xfrm>
        </p:grpSpPr>
        <p:sp>
          <p:nvSpPr>
            <p:cNvPr id="1050" name="Freeform 3">
              <a:extLst>
                <a:ext uri="{FF2B5EF4-FFF2-40B4-BE49-F238E27FC236}">
                  <a16:creationId xmlns:a16="http://schemas.microsoft.com/office/drawing/2014/main" id="{C37E8E08-E62A-D4CB-5068-9FDEE91209D3}"/>
                </a:ext>
              </a:extLst>
            </p:cNvPr>
            <p:cNvSpPr>
              <a:spLocks/>
            </p:cNvSpPr>
            <p:nvPr/>
          </p:nvSpPr>
          <p:spPr bwMode="hidden">
            <a:xfrm>
              <a:off x="0" y="3072"/>
              <a:ext cx="5760" cy="1248"/>
            </a:xfrm>
            <a:custGeom>
              <a:avLst/>
              <a:gdLst>
                <a:gd name="T0" fmla="*/ 2919 w 6027"/>
                <a:gd name="T1" fmla="*/ 1 h 2296"/>
                <a:gd name="T2" fmla="*/ 0 w 6027"/>
                <a:gd name="T3" fmla="*/ 1 h 2296"/>
                <a:gd name="T4" fmla="*/ 0 w 6027"/>
                <a:gd name="T5" fmla="*/ 0 h 2296"/>
                <a:gd name="T6" fmla="*/ 2919 w 6027"/>
                <a:gd name="T7" fmla="*/ 0 h 2296"/>
                <a:gd name="T8" fmla="*/ 2919 w 6027"/>
                <a:gd name="T9" fmla="*/ 1 h 2296"/>
                <a:gd name="T10" fmla="*/ 2919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2" name="Freeform 4">
              <a:extLst>
                <a:ext uri="{FF2B5EF4-FFF2-40B4-BE49-F238E27FC236}">
                  <a16:creationId xmlns:a16="http://schemas.microsoft.com/office/drawing/2014/main" id="{56C082F4-30B4-F343-A203-0D2AE11E60FB}"/>
                </a:ext>
              </a:extLst>
            </p:cNvPr>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sz="2000"/>
            </a:p>
          </p:txBody>
        </p:sp>
      </p:grpSp>
      <p:sp>
        <p:nvSpPr>
          <p:cNvPr id="1027" name="Freeform 5">
            <a:extLst>
              <a:ext uri="{FF2B5EF4-FFF2-40B4-BE49-F238E27FC236}">
                <a16:creationId xmlns:a16="http://schemas.microsoft.com/office/drawing/2014/main" id="{A78C7EB5-CDAB-7FA2-60B1-D77981D3A6E1}"/>
              </a:ext>
            </a:extLst>
          </p:cNvPr>
          <p:cNvSpPr>
            <a:spLocks/>
          </p:cNvSpPr>
          <p:nvPr/>
        </p:nvSpPr>
        <p:spPr bwMode="hidden">
          <a:xfrm>
            <a:off x="6248400" y="626268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28" name="Group 6">
            <a:extLst>
              <a:ext uri="{FF2B5EF4-FFF2-40B4-BE49-F238E27FC236}">
                <a16:creationId xmlns:a16="http://schemas.microsoft.com/office/drawing/2014/main" id="{A0998BD5-9BD2-5B3D-557B-CD94DE45B54E}"/>
              </a:ext>
            </a:extLst>
          </p:cNvPr>
          <p:cNvGrpSpPr>
            <a:grpSpLocks/>
          </p:cNvGrpSpPr>
          <p:nvPr/>
        </p:nvGrpSpPr>
        <p:grpSpPr bwMode="auto">
          <a:xfrm>
            <a:off x="0" y="6019800"/>
            <a:ext cx="7848600" cy="857250"/>
            <a:chOff x="0" y="3792"/>
            <a:chExt cx="4944" cy="540"/>
          </a:xfrm>
        </p:grpSpPr>
        <p:sp>
          <p:nvSpPr>
            <p:cNvPr id="7175" name="Freeform 7">
              <a:extLst>
                <a:ext uri="{FF2B5EF4-FFF2-40B4-BE49-F238E27FC236}">
                  <a16:creationId xmlns:a16="http://schemas.microsoft.com/office/drawing/2014/main" id="{DD57CA48-3180-267F-9D8E-43DD1F030BE8}"/>
                </a:ext>
              </a:extLst>
            </p:cNvPr>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sz="2000"/>
            </a:p>
          </p:txBody>
        </p:sp>
        <p:grpSp>
          <p:nvGrpSpPr>
            <p:cNvPr id="1043" name="Group 8">
              <a:extLst>
                <a:ext uri="{FF2B5EF4-FFF2-40B4-BE49-F238E27FC236}">
                  <a16:creationId xmlns:a16="http://schemas.microsoft.com/office/drawing/2014/main" id="{D54A1DD9-5F01-5E06-AB9A-CEFB5FCBB13B}"/>
                </a:ext>
              </a:extLst>
            </p:cNvPr>
            <p:cNvGrpSpPr>
              <a:grpSpLocks/>
            </p:cNvGrpSpPr>
            <p:nvPr userDrawn="1"/>
          </p:nvGrpSpPr>
          <p:grpSpPr bwMode="auto">
            <a:xfrm>
              <a:off x="2486" y="3792"/>
              <a:ext cx="2458" cy="540"/>
              <a:chOff x="2486" y="3792"/>
              <a:chExt cx="2458" cy="540"/>
            </a:xfrm>
          </p:grpSpPr>
          <p:sp>
            <p:nvSpPr>
              <p:cNvPr id="1045" name="Freeform 9">
                <a:extLst>
                  <a:ext uri="{FF2B5EF4-FFF2-40B4-BE49-F238E27FC236}">
                    <a16:creationId xmlns:a16="http://schemas.microsoft.com/office/drawing/2014/main" id="{4DFD089B-E276-1041-6A20-D6CF9770DF12}"/>
                  </a:ext>
                </a:extLst>
              </p:cNvPr>
              <p:cNvSpPr>
                <a:spLocks/>
              </p:cNvSpPr>
              <p:nvPr/>
            </p:nvSpPr>
            <p:spPr bwMode="ltGray">
              <a:xfrm>
                <a:off x="3948" y="3799"/>
                <a:ext cx="996" cy="533"/>
              </a:xfrm>
              <a:custGeom>
                <a:avLst/>
                <a:gdLst>
                  <a:gd name="T0" fmla="*/ 636 w 996"/>
                  <a:gd name="T1" fmla="*/ 373 h 533"/>
                  <a:gd name="T2" fmla="*/ 495 w 996"/>
                  <a:gd name="T3" fmla="*/ 370 h 533"/>
                  <a:gd name="T4" fmla="*/ 280 w 996"/>
                  <a:gd name="T5" fmla="*/ 249 h 533"/>
                  <a:gd name="T6" fmla="*/ 127 w 996"/>
                  <a:gd name="T7" fmla="*/ 66 h 533"/>
                  <a:gd name="T8" fmla="*/ 0 w 996"/>
                  <a:gd name="T9" fmla="*/ 0 h 533"/>
                  <a:gd name="T10" fmla="*/ 22 w 996"/>
                  <a:gd name="T11" fmla="*/ 26 h 533"/>
                  <a:gd name="T12" fmla="*/ 0 w 996"/>
                  <a:gd name="T13" fmla="*/ 65 h 533"/>
                  <a:gd name="T14" fmla="*/ 30 w 996"/>
                  <a:gd name="T15" fmla="*/ 119 h 533"/>
                  <a:gd name="T16" fmla="*/ 75 w 996"/>
                  <a:gd name="T17" fmla="*/ 243 h 533"/>
                  <a:gd name="T18" fmla="*/ 45 w 996"/>
                  <a:gd name="T19" fmla="*/ 422 h 533"/>
                  <a:gd name="T20" fmla="*/ 200 w 996"/>
                  <a:gd name="T21" fmla="*/ 329 h 533"/>
                  <a:gd name="T22" fmla="*/ 612 w 996"/>
                  <a:gd name="T23" fmla="*/ 533 h 533"/>
                  <a:gd name="T24" fmla="*/ 996 w 996"/>
                  <a:gd name="T25" fmla="*/ 529 h 533"/>
                  <a:gd name="T26" fmla="*/ 828 w 996"/>
                  <a:gd name="T27" fmla="*/ 473 h 533"/>
                  <a:gd name="T28" fmla="*/ 636 w 996"/>
                  <a:gd name="T29" fmla="*/ 373 h 5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10">
                <a:extLst>
                  <a:ext uri="{FF2B5EF4-FFF2-40B4-BE49-F238E27FC236}">
                    <a16:creationId xmlns:a16="http://schemas.microsoft.com/office/drawing/2014/main" id="{54E09679-8287-A952-C419-DC2AB7B481D3}"/>
                  </a:ext>
                </a:extLst>
              </p:cNvPr>
              <p:cNvSpPr>
                <a:spLocks/>
              </p:cNvSpPr>
              <p:nvPr/>
            </p:nvSpPr>
            <p:spPr bwMode="ltGray">
              <a:xfrm>
                <a:off x="2677" y="3792"/>
                <a:ext cx="186" cy="395"/>
              </a:xfrm>
              <a:custGeom>
                <a:avLst/>
                <a:gdLst>
                  <a:gd name="T0" fmla="*/ 36 w 186"/>
                  <a:gd name="T1" fmla="*/ 0 h 353"/>
                  <a:gd name="T2" fmla="*/ 54 w 186"/>
                  <a:gd name="T3" fmla="*/ 107 h 353"/>
                  <a:gd name="T4" fmla="*/ 24 w 186"/>
                  <a:gd name="T5" fmla="*/ 184 h 353"/>
                  <a:gd name="T6" fmla="*/ 18 w 186"/>
                  <a:gd name="T7" fmla="*/ 398 h 353"/>
                  <a:gd name="T8" fmla="*/ 42 w 186"/>
                  <a:gd name="T9" fmla="*/ 690 h 353"/>
                  <a:gd name="T10" fmla="*/ 48 w 186"/>
                  <a:gd name="T11" fmla="*/ 977 h 353"/>
                  <a:gd name="T12" fmla="*/ 0 w 186"/>
                  <a:gd name="T13" fmla="*/ 2135 h 353"/>
                  <a:gd name="T14" fmla="*/ 54 w 186"/>
                  <a:gd name="T15" fmla="*/ 1413 h 353"/>
                  <a:gd name="T16" fmla="*/ 84 w 186"/>
                  <a:gd name="T17" fmla="*/ 1304 h 353"/>
                  <a:gd name="T18" fmla="*/ 126 w 186"/>
                  <a:gd name="T19" fmla="*/ 764 h 353"/>
                  <a:gd name="T20" fmla="*/ 144 w 186"/>
                  <a:gd name="T21" fmla="*/ 723 h 353"/>
                  <a:gd name="T22" fmla="*/ 144 w 186"/>
                  <a:gd name="T23" fmla="*/ 545 h 353"/>
                  <a:gd name="T24" fmla="*/ 186 w 186"/>
                  <a:gd name="T25" fmla="*/ 398 h 353"/>
                  <a:gd name="T26" fmla="*/ 162 w 186"/>
                  <a:gd name="T27" fmla="*/ 361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1">
                <a:extLst>
                  <a:ext uri="{FF2B5EF4-FFF2-40B4-BE49-F238E27FC236}">
                    <a16:creationId xmlns:a16="http://schemas.microsoft.com/office/drawing/2014/main" id="{FDDD5294-D78D-0D2D-5AE3-47440F7ECC85}"/>
                  </a:ext>
                </a:extLst>
              </p:cNvPr>
              <p:cNvSpPr>
                <a:spLocks/>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2">
                <a:extLst>
                  <a:ext uri="{FF2B5EF4-FFF2-40B4-BE49-F238E27FC236}">
                    <a16:creationId xmlns:a16="http://schemas.microsoft.com/office/drawing/2014/main" id="{D31A7919-4332-AD16-E5A5-08270EE738B6}"/>
                  </a:ext>
                </a:extLst>
              </p:cNvPr>
              <p:cNvSpPr>
                <a:spLocks/>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38 h 66"/>
                  <a:gd name="T8" fmla="*/ 6 w 155"/>
                  <a:gd name="T9" fmla="*/ 110 h 66"/>
                  <a:gd name="T10" fmla="*/ 0 w 155"/>
                  <a:gd name="T11" fmla="*/ 151 h 66"/>
                  <a:gd name="T12" fmla="*/ 78 w 155"/>
                  <a:gd name="T13" fmla="*/ 370 h 66"/>
                  <a:gd name="T14" fmla="*/ 96 w 155"/>
                  <a:gd name="T15" fmla="*/ 260 h 66"/>
                  <a:gd name="T16" fmla="*/ 155 w 155"/>
                  <a:gd name="T17" fmla="*/ 411 h 66"/>
                  <a:gd name="T18" fmla="*/ 126 w 155"/>
                  <a:gd name="T19" fmla="*/ 151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3">
                <a:extLst>
                  <a:ext uri="{FF2B5EF4-FFF2-40B4-BE49-F238E27FC236}">
                    <a16:creationId xmlns:a16="http://schemas.microsoft.com/office/drawing/2014/main" id="{C2FD1A35-413D-C4BE-3BF4-73D13AB0515A}"/>
                  </a:ext>
                </a:extLst>
              </p:cNvPr>
              <p:cNvSpPr>
                <a:spLocks/>
              </p:cNvSpPr>
              <p:nvPr/>
            </p:nvSpPr>
            <p:spPr bwMode="ltGray">
              <a:xfrm>
                <a:off x="2486" y="3859"/>
                <a:ext cx="42" cy="81"/>
              </a:xfrm>
              <a:custGeom>
                <a:avLst/>
                <a:gdLst>
                  <a:gd name="T0" fmla="*/ 6 w 42"/>
                  <a:gd name="T1" fmla="*/ 241 h 72"/>
                  <a:gd name="T2" fmla="*/ 0 w 42"/>
                  <a:gd name="T3" fmla="*/ 124 h 72"/>
                  <a:gd name="T4" fmla="*/ 12 w 42"/>
                  <a:gd name="T5" fmla="*/ 42 h 72"/>
                  <a:gd name="T6" fmla="*/ 0 w 42"/>
                  <a:gd name="T7" fmla="*/ 42 h 72"/>
                  <a:gd name="T8" fmla="*/ 12 w 42"/>
                  <a:gd name="T9" fmla="*/ 42 h 72"/>
                  <a:gd name="T10" fmla="*/ 24 w 42"/>
                  <a:gd name="T11" fmla="*/ 42 h 72"/>
                  <a:gd name="T12" fmla="*/ 36 w 42"/>
                  <a:gd name="T13" fmla="*/ 42 h 72"/>
                  <a:gd name="T14" fmla="*/ 42 w 42"/>
                  <a:gd name="T15" fmla="*/ 0 h 72"/>
                  <a:gd name="T16" fmla="*/ 30 w 42"/>
                  <a:gd name="T17" fmla="*/ 124 h 72"/>
                  <a:gd name="T18" fmla="*/ 42 w 42"/>
                  <a:gd name="T19" fmla="*/ 322 h 72"/>
                  <a:gd name="T20" fmla="*/ 12 w 42"/>
                  <a:gd name="T21" fmla="*/ 471 h 72"/>
                  <a:gd name="T22" fmla="*/ 6 w 42"/>
                  <a:gd name="T23" fmla="*/ 241 h 72"/>
                  <a:gd name="T24" fmla="*/ 6 w 42"/>
                  <a:gd name="T25" fmla="*/ 24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182" name="Freeform 14">
              <a:extLst>
                <a:ext uri="{FF2B5EF4-FFF2-40B4-BE49-F238E27FC236}">
                  <a16:creationId xmlns:a16="http://schemas.microsoft.com/office/drawing/2014/main" id="{1312F1C4-8F58-228B-8910-EBE99CB7731A}"/>
                </a:ext>
              </a:extLst>
            </p:cNvPr>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sz="2000"/>
            </a:p>
          </p:txBody>
        </p:sp>
      </p:grpSp>
      <p:grpSp>
        <p:nvGrpSpPr>
          <p:cNvPr id="1029" name="Group 15">
            <a:extLst>
              <a:ext uri="{FF2B5EF4-FFF2-40B4-BE49-F238E27FC236}">
                <a16:creationId xmlns:a16="http://schemas.microsoft.com/office/drawing/2014/main" id="{10310C56-A5F3-F74A-890F-EEFA04EB2F89}"/>
              </a:ext>
            </a:extLst>
          </p:cNvPr>
          <p:cNvGrpSpPr>
            <a:grpSpLocks/>
          </p:cNvGrpSpPr>
          <p:nvPr/>
        </p:nvGrpSpPr>
        <p:grpSpPr bwMode="auto">
          <a:xfrm>
            <a:off x="627063" y="6021388"/>
            <a:ext cx="5684837" cy="849312"/>
            <a:chOff x="395" y="3793"/>
            <a:chExt cx="3581" cy="535"/>
          </a:xfrm>
        </p:grpSpPr>
        <p:sp>
          <p:nvSpPr>
            <p:cNvPr id="1036" name="Freeform 16">
              <a:extLst>
                <a:ext uri="{FF2B5EF4-FFF2-40B4-BE49-F238E27FC236}">
                  <a16:creationId xmlns:a16="http://schemas.microsoft.com/office/drawing/2014/main" id="{DF7A964A-AD64-A0B8-AF85-776AC5BB5625}"/>
                </a:ext>
              </a:extLst>
            </p:cNvPr>
            <p:cNvSpPr>
              <a:spLocks/>
            </p:cNvSpPr>
            <p:nvPr/>
          </p:nvSpPr>
          <p:spPr bwMode="auto">
            <a:xfrm>
              <a:off x="1196" y="3793"/>
              <a:ext cx="365" cy="291"/>
            </a:xfrm>
            <a:custGeom>
              <a:avLst/>
              <a:gdLst>
                <a:gd name="T0" fmla="*/ 24 w 365"/>
                <a:gd name="T1" fmla="*/ 24 h 287"/>
                <a:gd name="T2" fmla="*/ 0 w 365"/>
                <a:gd name="T3" fmla="*/ 76 h 287"/>
                <a:gd name="T4" fmla="*/ 66 w 365"/>
                <a:gd name="T5" fmla="*/ 140 h 287"/>
                <a:gd name="T6" fmla="*/ 143 w 365"/>
                <a:gd name="T7" fmla="*/ 228 h 287"/>
                <a:gd name="T8" fmla="*/ 191 w 365"/>
                <a:gd name="T9" fmla="*/ 210 h 287"/>
                <a:gd name="T10" fmla="*/ 341 w 365"/>
                <a:gd name="T11" fmla="*/ 358 h 287"/>
                <a:gd name="T12" fmla="*/ 305 w 365"/>
                <a:gd name="T13" fmla="*/ 219 h 287"/>
                <a:gd name="T14" fmla="*/ 365 w 365"/>
                <a:gd name="T15" fmla="*/ 164 h 287"/>
                <a:gd name="T16" fmla="*/ 359 w 365"/>
                <a:gd name="T17" fmla="*/ 158 h 287"/>
                <a:gd name="T18" fmla="*/ 335 w 365"/>
                <a:gd name="T19" fmla="*/ 146 h 287"/>
                <a:gd name="T20" fmla="*/ 299 w 365"/>
                <a:gd name="T21" fmla="*/ 106 h 287"/>
                <a:gd name="T22" fmla="*/ 257 w 365"/>
                <a:gd name="T23" fmla="*/ 88 h 287"/>
                <a:gd name="T24" fmla="*/ 215 w 365"/>
                <a:gd name="T25" fmla="*/ 70 h 287"/>
                <a:gd name="T26" fmla="*/ 173 w 365"/>
                <a:gd name="T27" fmla="*/ 52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17">
              <a:extLst>
                <a:ext uri="{FF2B5EF4-FFF2-40B4-BE49-F238E27FC236}">
                  <a16:creationId xmlns:a16="http://schemas.microsoft.com/office/drawing/2014/main" id="{034C9800-45CB-7105-CE61-34DE2A80DA0E}"/>
                </a:ext>
              </a:extLst>
            </p:cNvPr>
            <p:cNvSpPr>
              <a:spLocks/>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18">
              <a:extLst>
                <a:ext uri="{FF2B5EF4-FFF2-40B4-BE49-F238E27FC236}">
                  <a16:creationId xmlns:a16="http://schemas.microsoft.com/office/drawing/2014/main" id="{35DD3068-1A64-20FF-31E3-B6E0F74FC839}"/>
                </a:ext>
              </a:extLst>
            </p:cNvPr>
            <p:cNvSpPr>
              <a:spLocks/>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6 h 60"/>
                <a:gd name="T16" fmla="*/ 65 w 71"/>
                <a:gd name="T17" fmla="*/ 58 h 60"/>
                <a:gd name="T18" fmla="*/ 71 w 71"/>
                <a:gd name="T19" fmla="*/ 70 h 60"/>
                <a:gd name="T20" fmla="*/ 71 w 71"/>
                <a:gd name="T21" fmla="*/ 76 h 60"/>
                <a:gd name="T22" fmla="*/ 59 w 71"/>
                <a:gd name="T23" fmla="*/ 70 h 60"/>
                <a:gd name="T24" fmla="*/ 47 w 71"/>
                <a:gd name="T25" fmla="*/ 58 h 60"/>
                <a:gd name="T26" fmla="*/ 23 w 71"/>
                <a:gd name="T27" fmla="*/ 46 h 60"/>
                <a:gd name="T28" fmla="*/ 23 w 71"/>
                <a:gd name="T29" fmla="*/ 52 h 60"/>
                <a:gd name="T30" fmla="*/ 18 w 71"/>
                <a:gd name="T31" fmla="*/ 58 h 60"/>
                <a:gd name="T32" fmla="*/ 12 w 71"/>
                <a:gd name="T33" fmla="*/ 64 h 60"/>
                <a:gd name="T34" fmla="*/ 6 w 71"/>
                <a:gd name="T35" fmla="*/ 64 h 60"/>
                <a:gd name="T36" fmla="*/ 6 w 71"/>
                <a:gd name="T37" fmla="*/ 64 h 60"/>
                <a:gd name="T38" fmla="*/ 6 w 71"/>
                <a:gd name="T39" fmla="*/ 52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19">
              <a:extLst>
                <a:ext uri="{FF2B5EF4-FFF2-40B4-BE49-F238E27FC236}">
                  <a16:creationId xmlns:a16="http://schemas.microsoft.com/office/drawing/2014/main" id="{1FE36ACE-F381-F6F7-8945-6D0FB3326D87}"/>
                </a:ext>
              </a:extLst>
            </p:cNvPr>
            <p:cNvSpPr>
              <a:spLocks/>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70 h 162"/>
                <a:gd name="T10" fmla="*/ 96 w 161"/>
                <a:gd name="T11" fmla="*/ 76 h 162"/>
                <a:gd name="T12" fmla="*/ 102 w 161"/>
                <a:gd name="T13" fmla="*/ 88 h 162"/>
                <a:gd name="T14" fmla="*/ 108 w 161"/>
                <a:gd name="T15" fmla="*/ 100 h 162"/>
                <a:gd name="T16" fmla="*/ 120 w 161"/>
                <a:gd name="T17" fmla="*/ 112 h 162"/>
                <a:gd name="T18" fmla="*/ 143 w 161"/>
                <a:gd name="T19" fmla="*/ 138 h 162"/>
                <a:gd name="T20" fmla="*/ 155 w 161"/>
                <a:gd name="T21" fmla="*/ 170 h 162"/>
                <a:gd name="T22" fmla="*/ 161 w 161"/>
                <a:gd name="T23" fmla="*/ 188 h 162"/>
                <a:gd name="T24" fmla="*/ 161 w 161"/>
                <a:gd name="T25" fmla="*/ 194 h 162"/>
                <a:gd name="T26" fmla="*/ 96 w 161"/>
                <a:gd name="T27" fmla="*/ 118 h 162"/>
                <a:gd name="T28" fmla="*/ 30 w 161"/>
                <a:gd name="T29" fmla="*/ 70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20">
              <a:extLst>
                <a:ext uri="{FF2B5EF4-FFF2-40B4-BE49-F238E27FC236}">
                  <a16:creationId xmlns:a16="http://schemas.microsoft.com/office/drawing/2014/main" id="{28C5622F-E37E-52C2-9169-8872A144E0A1}"/>
                </a:ext>
              </a:extLst>
            </p:cNvPr>
            <p:cNvSpPr>
              <a:spLocks/>
            </p:cNvSpPr>
            <p:nvPr/>
          </p:nvSpPr>
          <p:spPr bwMode="auto">
            <a:xfrm>
              <a:off x="706" y="3854"/>
              <a:ext cx="59" cy="61"/>
            </a:xfrm>
            <a:custGeom>
              <a:avLst/>
              <a:gdLst>
                <a:gd name="T0" fmla="*/ 59 w 59"/>
                <a:gd name="T1" fmla="*/ 6 h 60"/>
                <a:gd name="T2" fmla="*/ 41 w 59"/>
                <a:gd name="T3" fmla="*/ 46 h 60"/>
                <a:gd name="T4" fmla="*/ 41 w 59"/>
                <a:gd name="T5" fmla="*/ 52 h 60"/>
                <a:gd name="T6" fmla="*/ 47 w 59"/>
                <a:gd name="T7" fmla="*/ 58 h 60"/>
                <a:gd name="T8" fmla="*/ 53 w 59"/>
                <a:gd name="T9" fmla="*/ 70 h 60"/>
                <a:gd name="T10" fmla="*/ 53 w 59"/>
                <a:gd name="T11" fmla="*/ 76 h 60"/>
                <a:gd name="T12" fmla="*/ 47 w 59"/>
                <a:gd name="T13" fmla="*/ 70 h 60"/>
                <a:gd name="T14" fmla="*/ 35 w 59"/>
                <a:gd name="T15" fmla="*/ 64 h 60"/>
                <a:gd name="T16" fmla="*/ 23 w 59"/>
                <a:gd name="T17" fmla="*/ 52 h 60"/>
                <a:gd name="T18" fmla="*/ 17 w 59"/>
                <a:gd name="T19" fmla="*/ 46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21">
              <a:extLst>
                <a:ext uri="{FF2B5EF4-FFF2-40B4-BE49-F238E27FC236}">
                  <a16:creationId xmlns:a16="http://schemas.microsoft.com/office/drawing/2014/main" id="{5DBD9F69-F7B1-F430-50FC-5EBB1A53B431}"/>
                </a:ext>
              </a:extLst>
            </p:cNvPr>
            <p:cNvSpPr>
              <a:spLocks/>
            </p:cNvSpPr>
            <p:nvPr/>
          </p:nvSpPr>
          <p:spPr bwMode="auto">
            <a:xfrm>
              <a:off x="395" y="3811"/>
              <a:ext cx="245" cy="207"/>
            </a:xfrm>
            <a:custGeom>
              <a:avLst/>
              <a:gdLst>
                <a:gd name="T0" fmla="*/ 233 w 245"/>
                <a:gd name="T1" fmla="*/ 52 h 204"/>
                <a:gd name="T2" fmla="*/ 245 w 245"/>
                <a:gd name="T3" fmla="*/ 58 h 204"/>
                <a:gd name="T4" fmla="*/ 209 w 245"/>
                <a:gd name="T5" fmla="*/ 100 h 204"/>
                <a:gd name="T6" fmla="*/ 143 w 245"/>
                <a:gd name="T7" fmla="*/ 164 h 204"/>
                <a:gd name="T8" fmla="*/ 167 w 245"/>
                <a:gd name="T9" fmla="*/ 197 h 204"/>
                <a:gd name="T10" fmla="*/ 179 w 245"/>
                <a:gd name="T11" fmla="*/ 256 h 204"/>
                <a:gd name="T12" fmla="*/ 77 w 245"/>
                <a:gd name="T13" fmla="*/ 164 h 204"/>
                <a:gd name="T14" fmla="*/ 47 w 245"/>
                <a:gd name="T15" fmla="*/ 100 h 204"/>
                <a:gd name="T16" fmla="*/ 89 w 245"/>
                <a:gd name="T17" fmla="*/ 82 h 204"/>
                <a:gd name="T18" fmla="*/ 59 w 245"/>
                <a:gd name="T19" fmla="*/ 52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52 h 204"/>
                <a:gd name="T50" fmla="*/ 233 w 245"/>
                <a:gd name="T51" fmla="*/ 5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30" name="Rectangle 22">
            <a:extLst>
              <a:ext uri="{FF2B5EF4-FFF2-40B4-BE49-F238E27FC236}">
                <a16:creationId xmlns:a16="http://schemas.microsoft.com/office/drawing/2014/main" id="{764CEDC3-023C-0D51-2ECE-16683F810D40}"/>
              </a:ext>
            </a:extLst>
          </p:cNvPr>
          <p:cNvSpPr>
            <a:spLocks noGrp="1" noChangeArrowheads="1"/>
          </p:cNvSpPr>
          <p:nvPr>
            <p:ph type="title" idx="4294967295"/>
          </p:nvPr>
        </p:nvSpPr>
        <p:spPr bwMode="auto">
          <a:xfrm>
            <a:off x="457200" y="228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1" name="Rectangle 23">
            <a:extLst>
              <a:ext uri="{FF2B5EF4-FFF2-40B4-BE49-F238E27FC236}">
                <a16:creationId xmlns:a16="http://schemas.microsoft.com/office/drawing/2014/main" id="{7FC15B93-392C-1E2A-FE99-038B058AF87B}"/>
              </a:ext>
            </a:extLst>
          </p:cNvPr>
          <p:cNvSpPr>
            <a:spLocks noGrp="1" noChangeArrowheads="1"/>
          </p:cNvSpPr>
          <p:nvPr>
            <p:ph type="body" idx="4294967295"/>
          </p:nvPr>
        </p:nvSpPr>
        <p:spPr bwMode="auto">
          <a:xfrm>
            <a:off x="457200" y="16002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92" name="Rectangle 24">
            <a:extLst>
              <a:ext uri="{FF2B5EF4-FFF2-40B4-BE49-F238E27FC236}">
                <a16:creationId xmlns:a16="http://schemas.microsoft.com/office/drawing/2014/main" id="{E4088A15-4DF7-6326-2B4C-B5DDCCD6CB0C}"/>
              </a:ext>
            </a:extLst>
          </p:cNvPr>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a:defRPr/>
            </a:pPr>
            <a:endParaRPr lang="en-US" altLang="zh-CN"/>
          </a:p>
        </p:txBody>
      </p:sp>
      <p:sp>
        <p:nvSpPr>
          <p:cNvPr id="7193" name="Rectangle 25">
            <a:extLst>
              <a:ext uri="{FF2B5EF4-FFF2-40B4-BE49-F238E27FC236}">
                <a16:creationId xmlns:a16="http://schemas.microsoft.com/office/drawing/2014/main" id="{8B09D58E-989E-5498-4241-03EDFBBDCC96}"/>
              </a:ext>
            </a:extLst>
          </p:cNvPr>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a:defRPr/>
            </a:pPr>
            <a:endParaRPr lang="en-US" altLang="zh-CN"/>
          </a:p>
        </p:txBody>
      </p:sp>
      <p:sp>
        <p:nvSpPr>
          <p:cNvPr id="7194" name="Rectangle 26">
            <a:extLst>
              <a:ext uri="{FF2B5EF4-FFF2-40B4-BE49-F238E27FC236}">
                <a16:creationId xmlns:a16="http://schemas.microsoft.com/office/drawing/2014/main" id="{BAD97545-1758-340D-41A2-DC1984FBEEFA}"/>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eaLnBrk="1" hangingPunct="1">
              <a:defRPr sz="1200" noProof="1">
                <a:solidFill>
                  <a:schemeClr val="tx1"/>
                </a:solidFill>
                <a:effectLst>
                  <a:outerShdw blurRad="38100" dist="38100" dir="2700000" algn="tl">
                    <a:srgbClr val="000000"/>
                  </a:outerShdw>
                </a:effectLst>
              </a:defRPr>
            </a:lvl1pPr>
          </a:lstStyle>
          <a:p>
            <a:fld id="{0B335E5B-8D95-4E1B-89A7-91FCA4EDE2FB}" type="slidenum">
              <a:rPr altLang="zh-CN"/>
              <a:pPr/>
              <a:t>‹#›</a:t>
            </a:fld>
            <a:endParaRPr lang="zh-CN" altLang="zh-CN"/>
          </a:p>
        </p:txBody>
      </p:sp>
      <p:graphicFrame>
        <p:nvGraphicFramePr>
          <p:cNvPr id="1035" name="Object 27">
            <a:extLst>
              <a:ext uri="{FF2B5EF4-FFF2-40B4-BE49-F238E27FC236}">
                <a16:creationId xmlns:a16="http://schemas.microsoft.com/office/drawing/2014/main" id="{AEFB450A-48E7-56C5-96D2-091350D69D58}"/>
              </a:ext>
            </a:extLst>
          </p:cNvPr>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r:id="rId17" imgW="13003175" imgH="9752381" progId="">
                  <p:embed/>
                </p:oleObj>
              </mc:Choice>
              <mc:Fallback>
                <p:oleObj r:id="rId17" imgW="13003175" imgH="9752381" progId="">
                  <p:embed/>
                  <p:pic>
                    <p:nvPicPr>
                      <p:cNvPr id="0"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50" y="26988"/>
                        <a:ext cx="9144000" cy="683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803" r:id="rId14"/>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grpSp>
        <p:nvGrpSpPr>
          <p:cNvPr id="2050" name="Group 2">
            <a:extLst>
              <a:ext uri="{FF2B5EF4-FFF2-40B4-BE49-F238E27FC236}">
                <a16:creationId xmlns:a16="http://schemas.microsoft.com/office/drawing/2014/main" id="{957A79AC-C4B0-7EE3-4BDF-EE098BAC27FD}"/>
              </a:ext>
            </a:extLst>
          </p:cNvPr>
          <p:cNvGrpSpPr>
            <a:grpSpLocks/>
          </p:cNvGrpSpPr>
          <p:nvPr/>
        </p:nvGrpSpPr>
        <p:grpSpPr bwMode="auto">
          <a:xfrm>
            <a:off x="-6350" y="20638"/>
            <a:ext cx="9144000" cy="6858000"/>
            <a:chOff x="0" y="0"/>
            <a:chExt cx="5760" cy="4320"/>
          </a:xfrm>
        </p:grpSpPr>
        <p:sp>
          <p:nvSpPr>
            <p:cNvPr id="2074" name="Freeform 3">
              <a:extLst>
                <a:ext uri="{FF2B5EF4-FFF2-40B4-BE49-F238E27FC236}">
                  <a16:creationId xmlns:a16="http://schemas.microsoft.com/office/drawing/2014/main" id="{F12CBE82-21A3-0336-D6EC-E563E758CCD0}"/>
                </a:ext>
              </a:extLst>
            </p:cNvPr>
            <p:cNvSpPr>
              <a:spLocks/>
            </p:cNvSpPr>
            <p:nvPr/>
          </p:nvSpPr>
          <p:spPr bwMode="hidden">
            <a:xfrm>
              <a:off x="0" y="3072"/>
              <a:ext cx="5760" cy="1248"/>
            </a:xfrm>
            <a:custGeom>
              <a:avLst/>
              <a:gdLst>
                <a:gd name="T0" fmla="*/ 2919 w 6027"/>
                <a:gd name="T1" fmla="*/ 1 h 2296"/>
                <a:gd name="T2" fmla="*/ 0 w 6027"/>
                <a:gd name="T3" fmla="*/ 1 h 2296"/>
                <a:gd name="T4" fmla="*/ 0 w 6027"/>
                <a:gd name="T5" fmla="*/ 0 h 2296"/>
                <a:gd name="T6" fmla="*/ 2919 w 6027"/>
                <a:gd name="T7" fmla="*/ 0 h 2296"/>
                <a:gd name="T8" fmla="*/ 2919 w 6027"/>
                <a:gd name="T9" fmla="*/ 1 h 2296"/>
                <a:gd name="T10" fmla="*/ 2919 w 6027"/>
                <a:gd name="T11" fmla="*/ 1 h 229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027" h="2296">
                  <a:moveTo>
                    <a:pt x="6027" y="2296"/>
                  </a:moveTo>
                  <a:lnTo>
                    <a:pt x="0" y="2296"/>
                  </a:lnTo>
                  <a:lnTo>
                    <a:pt x="0" y="0"/>
                  </a:lnTo>
                  <a:lnTo>
                    <a:pt x="6027" y="0"/>
                  </a:lnTo>
                  <a:lnTo>
                    <a:pt x="6027" y="2296"/>
                  </a:lnTo>
                  <a:close/>
                </a:path>
              </a:pathLst>
            </a:custGeom>
            <a:gradFill rotWithShape="0">
              <a:gsLst>
                <a:gs pos="0">
                  <a:schemeClr val="bg1"/>
                </a:gs>
                <a:gs pos="100000">
                  <a:schemeClr val="accent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4">
              <a:extLst>
                <a:ext uri="{FF2B5EF4-FFF2-40B4-BE49-F238E27FC236}">
                  <a16:creationId xmlns:a16="http://schemas.microsoft.com/office/drawing/2014/main" id="{41EB8D72-0DC4-8BC5-7F56-EDD5BBBE4F9E}"/>
                </a:ext>
              </a:extLst>
            </p:cNvPr>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a:defRPr/>
              </a:pPr>
              <a:endParaRPr lang="zh-CN" altLang="en-US" sz="2000"/>
            </a:p>
          </p:txBody>
        </p:sp>
      </p:grpSp>
      <p:sp>
        <p:nvSpPr>
          <p:cNvPr id="2051" name="Freeform 5">
            <a:extLst>
              <a:ext uri="{FF2B5EF4-FFF2-40B4-BE49-F238E27FC236}">
                <a16:creationId xmlns:a16="http://schemas.microsoft.com/office/drawing/2014/main" id="{AAF72A6A-FA54-7696-C234-5D5E9A18BCCD}"/>
              </a:ext>
            </a:extLst>
          </p:cNvPr>
          <p:cNvSpPr>
            <a:spLocks/>
          </p:cNvSpPr>
          <p:nvPr/>
        </p:nvSpPr>
        <p:spPr bwMode="hidden">
          <a:xfrm>
            <a:off x="6242050" y="6269038"/>
            <a:ext cx="2895600" cy="609600"/>
          </a:xfrm>
          <a:custGeom>
            <a:avLst/>
            <a:gdLst>
              <a:gd name="T0" fmla="*/ 2147483646 w 5748"/>
              <a:gd name="T1" fmla="*/ 2147483646 h 246"/>
              <a:gd name="T2" fmla="*/ 0 w 5748"/>
              <a:gd name="T3" fmla="*/ 2147483646 h 246"/>
              <a:gd name="T4" fmla="*/ 0 w 5748"/>
              <a:gd name="T5" fmla="*/ 0 h 246"/>
              <a:gd name="T6" fmla="*/ 2147483646 w 5748"/>
              <a:gd name="T7" fmla="*/ 0 h 246"/>
              <a:gd name="T8" fmla="*/ 2147483646 w 5748"/>
              <a:gd name="T9" fmla="*/ 2147483646 h 246"/>
              <a:gd name="T10" fmla="*/ 2147483646 w 5748"/>
              <a:gd name="T11" fmla="*/ 2147483646 h 24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8" h="246">
                <a:moveTo>
                  <a:pt x="5748" y="246"/>
                </a:moveTo>
                <a:lnTo>
                  <a:pt x="0" y="246"/>
                </a:lnTo>
                <a:lnTo>
                  <a:pt x="0" y="0"/>
                </a:lnTo>
                <a:lnTo>
                  <a:pt x="5748" y="0"/>
                </a:lnTo>
                <a:lnTo>
                  <a:pt x="5748" y="246"/>
                </a:lnTo>
                <a:close/>
              </a:path>
            </a:pathLst>
          </a:cu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52" name="Group 6">
            <a:extLst>
              <a:ext uri="{FF2B5EF4-FFF2-40B4-BE49-F238E27FC236}">
                <a16:creationId xmlns:a16="http://schemas.microsoft.com/office/drawing/2014/main" id="{DFF81E4C-5735-C2AB-9C51-AC20E8CF277E}"/>
              </a:ext>
            </a:extLst>
          </p:cNvPr>
          <p:cNvGrpSpPr>
            <a:grpSpLocks/>
          </p:cNvGrpSpPr>
          <p:nvPr/>
        </p:nvGrpSpPr>
        <p:grpSpPr bwMode="auto">
          <a:xfrm>
            <a:off x="-1588" y="6034088"/>
            <a:ext cx="7845426" cy="850900"/>
            <a:chOff x="0" y="3792"/>
            <a:chExt cx="4942" cy="536"/>
          </a:xfrm>
        </p:grpSpPr>
        <p:sp>
          <p:nvSpPr>
            <p:cNvPr id="33" name="Freeform 7">
              <a:extLst>
                <a:ext uri="{FF2B5EF4-FFF2-40B4-BE49-F238E27FC236}">
                  <a16:creationId xmlns:a16="http://schemas.microsoft.com/office/drawing/2014/main" id="{3F6701EC-8D17-0FFD-A332-D4E51FD62A7C}"/>
                </a:ext>
              </a:extLst>
            </p:cNvPr>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a:defRPr/>
              </a:pPr>
              <a:endParaRPr lang="zh-CN" altLang="en-US" sz="2000"/>
            </a:p>
          </p:txBody>
        </p:sp>
        <p:grpSp>
          <p:nvGrpSpPr>
            <p:cNvPr id="2067" name="Group 8">
              <a:extLst>
                <a:ext uri="{FF2B5EF4-FFF2-40B4-BE49-F238E27FC236}">
                  <a16:creationId xmlns:a16="http://schemas.microsoft.com/office/drawing/2014/main" id="{64CD6B02-5742-AFB0-F41E-7D2FFCB1056C}"/>
                </a:ext>
              </a:extLst>
            </p:cNvPr>
            <p:cNvGrpSpPr>
              <a:grpSpLocks/>
            </p:cNvGrpSpPr>
            <p:nvPr userDrawn="1"/>
          </p:nvGrpSpPr>
          <p:grpSpPr bwMode="auto">
            <a:xfrm>
              <a:off x="2486" y="3792"/>
              <a:ext cx="2456" cy="536"/>
              <a:chOff x="2486" y="3792"/>
              <a:chExt cx="2456" cy="536"/>
            </a:xfrm>
          </p:grpSpPr>
          <p:sp>
            <p:nvSpPr>
              <p:cNvPr id="2069" name="Freeform 9">
                <a:extLst>
                  <a:ext uri="{FF2B5EF4-FFF2-40B4-BE49-F238E27FC236}">
                    <a16:creationId xmlns:a16="http://schemas.microsoft.com/office/drawing/2014/main" id="{406D07DC-DB04-8D44-8B0D-5350940CA2DA}"/>
                  </a:ext>
                </a:extLst>
              </p:cNvPr>
              <p:cNvSpPr>
                <a:spLocks/>
              </p:cNvSpPr>
              <p:nvPr/>
            </p:nvSpPr>
            <p:spPr bwMode="ltGray">
              <a:xfrm>
                <a:off x="3948" y="3799"/>
                <a:ext cx="994" cy="529"/>
              </a:xfrm>
              <a:custGeom>
                <a:avLst/>
                <a:gdLst>
                  <a:gd name="T0" fmla="*/ 636 w 994"/>
                  <a:gd name="T1" fmla="*/ 373 h 529"/>
                  <a:gd name="T2" fmla="*/ 495 w 994"/>
                  <a:gd name="T3" fmla="*/ 370 h 529"/>
                  <a:gd name="T4" fmla="*/ 280 w 994"/>
                  <a:gd name="T5" fmla="*/ 249 h 529"/>
                  <a:gd name="T6" fmla="*/ 127 w 994"/>
                  <a:gd name="T7" fmla="*/ 66 h 529"/>
                  <a:gd name="T8" fmla="*/ 0 w 994"/>
                  <a:gd name="T9" fmla="*/ 0 h 529"/>
                  <a:gd name="T10" fmla="*/ 22 w 994"/>
                  <a:gd name="T11" fmla="*/ 26 h 529"/>
                  <a:gd name="T12" fmla="*/ 0 w 994"/>
                  <a:gd name="T13" fmla="*/ 65 h 529"/>
                  <a:gd name="T14" fmla="*/ 30 w 994"/>
                  <a:gd name="T15" fmla="*/ 119 h 529"/>
                  <a:gd name="T16" fmla="*/ 75 w 994"/>
                  <a:gd name="T17" fmla="*/ 243 h 529"/>
                  <a:gd name="T18" fmla="*/ 45 w 994"/>
                  <a:gd name="T19" fmla="*/ 422 h 529"/>
                  <a:gd name="T20" fmla="*/ 200 w 994"/>
                  <a:gd name="T21" fmla="*/ 329 h 529"/>
                  <a:gd name="T22" fmla="*/ 592 w 994"/>
                  <a:gd name="T23" fmla="*/ 527 h 529"/>
                  <a:gd name="T24" fmla="*/ 994 w 994"/>
                  <a:gd name="T25" fmla="*/ 529 h 529"/>
                  <a:gd name="T26" fmla="*/ 828 w 994"/>
                  <a:gd name="T27" fmla="*/ 473 h 529"/>
                  <a:gd name="T28" fmla="*/ 636 w 994"/>
                  <a:gd name="T29" fmla="*/ 373 h 5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94" h="529">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592" y="527"/>
                    </a:lnTo>
                    <a:lnTo>
                      <a:pt x="994" y="529"/>
                    </a:lnTo>
                    <a:lnTo>
                      <a:pt x="828" y="473"/>
                    </a:lnTo>
                    <a:lnTo>
                      <a:pt x="636" y="37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0" name="Freeform 10">
                <a:extLst>
                  <a:ext uri="{FF2B5EF4-FFF2-40B4-BE49-F238E27FC236}">
                    <a16:creationId xmlns:a16="http://schemas.microsoft.com/office/drawing/2014/main" id="{6CF6C5E4-2751-AE1D-1214-542FFF6FE1E0}"/>
                  </a:ext>
                </a:extLst>
              </p:cNvPr>
              <p:cNvSpPr>
                <a:spLocks/>
              </p:cNvSpPr>
              <p:nvPr/>
            </p:nvSpPr>
            <p:spPr bwMode="ltGray">
              <a:xfrm>
                <a:off x="2677" y="3792"/>
                <a:ext cx="186" cy="395"/>
              </a:xfrm>
              <a:custGeom>
                <a:avLst/>
                <a:gdLst>
                  <a:gd name="T0" fmla="*/ 36 w 186"/>
                  <a:gd name="T1" fmla="*/ 0 h 353"/>
                  <a:gd name="T2" fmla="*/ 54 w 186"/>
                  <a:gd name="T3" fmla="*/ 107 h 353"/>
                  <a:gd name="T4" fmla="*/ 24 w 186"/>
                  <a:gd name="T5" fmla="*/ 184 h 353"/>
                  <a:gd name="T6" fmla="*/ 18 w 186"/>
                  <a:gd name="T7" fmla="*/ 398 h 353"/>
                  <a:gd name="T8" fmla="*/ 42 w 186"/>
                  <a:gd name="T9" fmla="*/ 690 h 353"/>
                  <a:gd name="T10" fmla="*/ 48 w 186"/>
                  <a:gd name="T11" fmla="*/ 977 h 353"/>
                  <a:gd name="T12" fmla="*/ 0 w 186"/>
                  <a:gd name="T13" fmla="*/ 2135 h 353"/>
                  <a:gd name="T14" fmla="*/ 54 w 186"/>
                  <a:gd name="T15" fmla="*/ 1413 h 353"/>
                  <a:gd name="T16" fmla="*/ 84 w 186"/>
                  <a:gd name="T17" fmla="*/ 1304 h 353"/>
                  <a:gd name="T18" fmla="*/ 126 w 186"/>
                  <a:gd name="T19" fmla="*/ 764 h 353"/>
                  <a:gd name="T20" fmla="*/ 144 w 186"/>
                  <a:gd name="T21" fmla="*/ 723 h 353"/>
                  <a:gd name="T22" fmla="*/ 144 w 186"/>
                  <a:gd name="T23" fmla="*/ 545 h 353"/>
                  <a:gd name="T24" fmla="*/ 186 w 186"/>
                  <a:gd name="T25" fmla="*/ 398 h 353"/>
                  <a:gd name="T26" fmla="*/ 162 w 186"/>
                  <a:gd name="T27" fmla="*/ 361 h 353"/>
                  <a:gd name="T28" fmla="*/ 36 w 186"/>
                  <a:gd name="T29" fmla="*/ 0 h 353"/>
                  <a:gd name="T30" fmla="*/ 36 w 186"/>
                  <a:gd name="T31" fmla="*/ 0 h 35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1" name="Freeform 11">
                <a:extLst>
                  <a:ext uri="{FF2B5EF4-FFF2-40B4-BE49-F238E27FC236}">
                    <a16:creationId xmlns:a16="http://schemas.microsoft.com/office/drawing/2014/main" id="{A9F22B73-1326-1E63-5E4F-89E1EDF4C531}"/>
                  </a:ext>
                </a:extLst>
              </p:cNvPr>
              <p:cNvSpPr>
                <a:spLocks/>
              </p:cNvSpPr>
              <p:nvPr/>
            </p:nvSpPr>
            <p:spPr bwMode="ltGray">
              <a:xfrm>
                <a:off x="3030" y="3893"/>
                <a:ext cx="378" cy="271"/>
              </a:xfrm>
              <a:custGeom>
                <a:avLst/>
                <a:gdLst>
                  <a:gd name="T0" fmla="*/ 18 w 378"/>
                  <a:gd name="T1" fmla="*/ 0 h 271"/>
                  <a:gd name="T2" fmla="*/ 12 w 378"/>
                  <a:gd name="T3" fmla="*/ 13 h 271"/>
                  <a:gd name="T4" fmla="*/ 0 w 378"/>
                  <a:gd name="T5" fmla="*/ 40 h 271"/>
                  <a:gd name="T6" fmla="*/ 60 w 378"/>
                  <a:gd name="T7" fmla="*/ 121 h 271"/>
                  <a:gd name="T8" fmla="*/ 310 w 378"/>
                  <a:gd name="T9" fmla="*/ 271 h 271"/>
                  <a:gd name="T10" fmla="*/ 290 w 378"/>
                  <a:gd name="T11" fmla="*/ 139 h 271"/>
                  <a:gd name="T12" fmla="*/ 378 w 378"/>
                  <a:gd name="T13" fmla="*/ 76 h 271"/>
                  <a:gd name="T14" fmla="*/ 251 w 378"/>
                  <a:gd name="T15" fmla="*/ 94 h 271"/>
                  <a:gd name="T16" fmla="*/ 90 w 378"/>
                  <a:gd name="T17" fmla="*/ 54 h 271"/>
                  <a:gd name="T18" fmla="*/ 18 w 378"/>
                  <a:gd name="T19" fmla="*/ 0 h 271"/>
                  <a:gd name="T20" fmla="*/ 18 w 378"/>
                  <a:gd name="T21" fmla="*/ 0 h 2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2" name="Freeform 12">
                <a:extLst>
                  <a:ext uri="{FF2B5EF4-FFF2-40B4-BE49-F238E27FC236}">
                    <a16:creationId xmlns:a16="http://schemas.microsoft.com/office/drawing/2014/main" id="{563D6237-B15B-C70A-48BC-713172489725}"/>
                  </a:ext>
                </a:extLst>
              </p:cNvPr>
              <p:cNvSpPr>
                <a:spLocks/>
              </p:cNvSpPr>
              <p:nvPr/>
            </p:nvSpPr>
            <p:spPr bwMode="ltGray">
              <a:xfrm>
                <a:off x="3628" y="3866"/>
                <a:ext cx="155" cy="74"/>
              </a:xfrm>
              <a:custGeom>
                <a:avLst/>
                <a:gdLst>
                  <a:gd name="T0" fmla="*/ 114 w 155"/>
                  <a:gd name="T1" fmla="*/ 0 h 66"/>
                  <a:gd name="T2" fmla="*/ 0 w 155"/>
                  <a:gd name="T3" fmla="*/ 0 h 66"/>
                  <a:gd name="T4" fmla="*/ 0 w 155"/>
                  <a:gd name="T5" fmla="*/ 0 h 66"/>
                  <a:gd name="T6" fmla="*/ 6 w 155"/>
                  <a:gd name="T7" fmla="*/ 38 h 66"/>
                  <a:gd name="T8" fmla="*/ 6 w 155"/>
                  <a:gd name="T9" fmla="*/ 110 h 66"/>
                  <a:gd name="T10" fmla="*/ 0 w 155"/>
                  <a:gd name="T11" fmla="*/ 151 h 66"/>
                  <a:gd name="T12" fmla="*/ 78 w 155"/>
                  <a:gd name="T13" fmla="*/ 370 h 66"/>
                  <a:gd name="T14" fmla="*/ 96 w 155"/>
                  <a:gd name="T15" fmla="*/ 260 h 66"/>
                  <a:gd name="T16" fmla="*/ 155 w 155"/>
                  <a:gd name="T17" fmla="*/ 411 h 66"/>
                  <a:gd name="T18" fmla="*/ 126 w 155"/>
                  <a:gd name="T19" fmla="*/ 151 h 66"/>
                  <a:gd name="T20" fmla="*/ 149 w 155"/>
                  <a:gd name="T21" fmla="*/ 0 h 66"/>
                  <a:gd name="T22" fmla="*/ 114 w 155"/>
                  <a:gd name="T23" fmla="*/ 0 h 66"/>
                  <a:gd name="T24" fmla="*/ 114 w 155"/>
                  <a:gd name="T25" fmla="*/ 0 h 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3" name="Freeform 13">
                <a:extLst>
                  <a:ext uri="{FF2B5EF4-FFF2-40B4-BE49-F238E27FC236}">
                    <a16:creationId xmlns:a16="http://schemas.microsoft.com/office/drawing/2014/main" id="{A9D70F65-6D60-62A3-052B-8C3A2FC943E7}"/>
                  </a:ext>
                </a:extLst>
              </p:cNvPr>
              <p:cNvSpPr>
                <a:spLocks/>
              </p:cNvSpPr>
              <p:nvPr/>
            </p:nvSpPr>
            <p:spPr bwMode="ltGray">
              <a:xfrm>
                <a:off x="2486" y="3859"/>
                <a:ext cx="42" cy="81"/>
              </a:xfrm>
              <a:custGeom>
                <a:avLst/>
                <a:gdLst>
                  <a:gd name="T0" fmla="*/ 6 w 42"/>
                  <a:gd name="T1" fmla="*/ 241 h 72"/>
                  <a:gd name="T2" fmla="*/ 0 w 42"/>
                  <a:gd name="T3" fmla="*/ 124 h 72"/>
                  <a:gd name="T4" fmla="*/ 12 w 42"/>
                  <a:gd name="T5" fmla="*/ 42 h 72"/>
                  <a:gd name="T6" fmla="*/ 0 w 42"/>
                  <a:gd name="T7" fmla="*/ 42 h 72"/>
                  <a:gd name="T8" fmla="*/ 12 w 42"/>
                  <a:gd name="T9" fmla="*/ 42 h 72"/>
                  <a:gd name="T10" fmla="*/ 24 w 42"/>
                  <a:gd name="T11" fmla="*/ 42 h 72"/>
                  <a:gd name="T12" fmla="*/ 36 w 42"/>
                  <a:gd name="T13" fmla="*/ 42 h 72"/>
                  <a:gd name="T14" fmla="*/ 42 w 42"/>
                  <a:gd name="T15" fmla="*/ 0 h 72"/>
                  <a:gd name="T16" fmla="*/ 30 w 42"/>
                  <a:gd name="T17" fmla="*/ 124 h 72"/>
                  <a:gd name="T18" fmla="*/ 42 w 42"/>
                  <a:gd name="T19" fmla="*/ 322 h 72"/>
                  <a:gd name="T20" fmla="*/ 12 w 42"/>
                  <a:gd name="T21" fmla="*/ 471 h 72"/>
                  <a:gd name="T22" fmla="*/ 6 w 42"/>
                  <a:gd name="T23" fmla="*/ 241 h 72"/>
                  <a:gd name="T24" fmla="*/ 6 w 42"/>
                  <a:gd name="T25" fmla="*/ 241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5" name="Freeform 14">
              <a:extLst>
                <a:ext uri="{FF2B5EF4-FFF2-40B4-BE49-F238E27FC236}">
                  <a16:creationId xmlns:a16="http://schemas.microsoft.com/office/drawing/2014/main" id="{F11E0F98-6B4E-BCBB-031D-79318B0D17DD}"/>
                </a:ext>
              </a:extLst>
            </p:cNvPr>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a:defRPr/>
              </a:pPr>
              <a:endParaRPr lang="zh-CN" altLang="en-US" sz="2000"/>
            </a:p>
          </p:txBody>
        </p:sp>
      </p:grpSp>
      <p:grpSp>
        <p:nvGrpSpPr>
          <p:cNvPr id="2053" name="Group 15">
            <a:extLst>
              <a:ext uri="{FF2B5EF4-FFF2-40B4-BE49-F238E27FC236}">
                <a16:creationId xmlns:a16="http://schemas.microsoft.com/office/drawing/2014/main" id="{500B6B6A-8AB7-BE3A-D71C-CDE3A9BB1B1B}"/>
              </a:ext>
            </a:extLst>
          </p:cNvPr>
          <p:cNvGrpSpPr>
            <a:grpSpLocks/>
          </p:cNvGrpSpPr>
          <p:nvPr/>
        </p:nvGrpSpPr>
        <p:grpSpPr bwMode="auto">
          <a:xfrm>
            <a:off x="627063" y="6021388"/>
            <a:ext cx="5684837" cy="849312"/>
            <a:chOff x="395" y="3793"/>
            <a:chExt cx="3581" cy="535"/>
          </a:xfrm>
        </p:grpSpPr>
        <p:sp>
          <p:nvSpPr>
            <p:cNvPr id="2060" name="Freeform 16">
              <a:extLst>
                <a:ext uri="{FF2B5EF4-FFF2-40B4-BE49-F238E27FC236}">
                  <a16:creationId xmlns:a16="http://schemas.microsoft.com/office/drawing/2014/main" id="{72076CB7-76C0-7F38-7F93-7DAE6C946263}"/>
                </a:ext>
              </a:extLst>
            </p:cNvPr>
            <p:cNvSpPr>
              <a:spLocks/>
            </p:cNvSpPr>
            <p:nvPr/>
          </p:nvSpPr>
          <p:spPr bwMode="auto">
            <a:xfrm>
              <a:off x="1196" y="3793"/>
              <a:ext cx="365" cy="291"/>
            </a:xfrm>
            <a:custGeom>
              <a:avLst/>
              <a:gdLst>
                <a:gd name="T0" fmla="*/ 24 w 365"/>
                <a:gd name="T1" fmla="*/ 24 h 287"/>
                <a:gd name="T2" fmla="*/ 0 w 365"/>
                <a:gd name="T3" fmla="*/ 76 h 287"/>
                <a:gd name="T4" fmla="*/ 66 w 365"/>
                <a:gd name="T5" fmla="*/ 140 h 287"/>
                <a:gd name="T6" fmla="*/ 143 w 365"/>
                <a:gd name="T7" fmla="*/ 228 h 287"/>
                <a:gd name="T8" fmla="*/ 191 w 365"/>
                <a:gd name="T9" fmla="*/ 210 h 287"/>
                <a:gd name="T10" fmla="*/ 341 w 365"/>
                <a:gd name="T11" fmla="*/ 358 h 287"/>
                <a:gd name="T12" fmla="*/ 305 w 365"/>
                <a:gd name="T13" fmla="*/ 219 h 287"/>
                <a:gd name="T14" fmla="*/ 365 w 365"/>
                <a:gd name="T15" fmla="*/ 164 h 287"/>
                <a:gd name="T16" fmla="*/ 359 w 365"/>
                <a:gd name="T17" fmla="*/ 158 h 287"/>
                <a:gd name="T18" fmla="*/ 335 w 365"/>
                <a:gd name="T19" fmla="*/ 146 h 287"/>
                <a:gd name="T20" fmla="*/ 299 w 365"/>
                <a:gd name="T21" fmla="*/ 106 h 287"/>
                <a:gd name="T22" fmla="*/ 257 w 365"/>
                <a:gd name="T23" fmla="*/ 88 h 287"/>
                <a:gd name="T24" fmla="*/ 215 w 365"/>
                <a:gd name="T25" fmla="*/ 70 h 287"/>
                <a:gd name="T26" fmla="*/ 173 w 365"/>
                <a:gd name="T27" fmla="*/ 52 h 287"/>
                <a:gd name="T28" fmla="*/ 143 w 365"/>
                <a:gd name="T29" fmla="*/ 24 h 287"/>
                <a:gd name="T30" fmla="*/ 131 w 365"/>
                <a:gd name="T31" fmla="*/ 18 h 287"/>
                <a:gd name="T32" fmla="*/ 107 w 365"/>
                <a:gd name="T33" fmla="*/ 18 h 287"/>
                <a:gd name="T34" fmla="*/ 95 w 365"/>
                <a:gd name="T35" fmla="*/ 18 h 287"/>
                <a:gd name="T36" fmla="*/ 72 w 365"/>
                <a:gd name="T37" fmla="*/ 12 h 287"/>
                <a:gd name="T38" fmla="*/ 66 w 365"/>
                <a:gd name="T39" fmla="*/ 12 h 287"/>
                <a:gd name="T40" fmla="*/ 54 w 365"/>
                <a:gd name="T41" fmla="*/ 6 h 287"/>
                <a:gd name="T42" fmla="*/ 42 w 365"/>
                <a:gd name="T43" fmla="*/ 0 h 287"/>
                <a:gd name="T44" fmla="*/ 30 w 365"/>
                <a:gd name="T45" fmla="*/ 0 h 287"/>
                <a:gd name="T46" fmla="*/ 24 w 365"/>
                <a:gd name="T47" fmla="*/ 24 h 287"/>
                <a:gd name="T48" fmla="*/ 24 w 365"/>
                <a:gd name="T49" fmla="*/ 24 h 28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1" name="Freeform 17">
              <a:extLst>
                <a:ext uri="{FF2B5EF4-FFF2-40B4-BE49-F238E27FC236}">
                  <a16:creationId xmlns:a16="http://schemas.microsoft.com/office/drawing/2014/main" id="{C300057A-83D7-1593-CE57-AD41D2ED6E3D}"/>
                </a:ext>
              </a:extLst>
            </p:cNvPr>
            <p:cNvSpPr>
              <a:spLocks/>
            </p:cNvSpPr>
            <p:nvPr/>
          </p:nvSpPr>
          <p:spPr bwMode="auto">
            <a:xfrm>
              <a:off x="1943" y="3829"/>
              <a:ext cx="2033" cy="499"/>
            </a:xfrm>
            <a:custGeom>
              <a:avLst/>
              <a:gdLst>
                <a:gd name="T0" fmla="*/ 186 w 2033"/>
                <a:gd name="T1" fmla="*/ 18 h 499"/>
                <a:gd name="T2" fmla="*/ 138 w 2033"/>
                <a:gd name="T3" fmla="*/ 6 h 499"/>
                <a:gd name="T4" fmla="*/ 96 w 2033"/>
                <a:gd name="T5" fmla="*/ 0 h 499"/>
                <a:gd name="T6" fmla="*/ 36 w 2033"/>
                <a:gd name="T7" fmla="*/ 0 h 499"/>
                <a:gd name="T8" fmla="*/ 12 w 2033"/>
                <a:gd name="T9" fmla="*/ 25 h 499"/>
                <a:gd name="T10" fmla="*/ 0 w 2033"/>
                <a:gd name="T11" fmla="*/ 128 h 499"/>
                <a:gd name="T12" fmla="*/ 60 w 2033"/>
                <a:gd name="T13" fmla="*/ 104 h 499"/>
                <a:gd name="T14" fmla="*/ 90 w 2033"/>
                <a:gd name="T15" fmla="*/ 134 h 499"/>
                <a:gd name="T16" fmla="*/ 150 w 2033"/>
                <a:gd name="T17" fmla="*/ 153 h 499"/>
                <a:gd name="T18" fmla="*/ 209 w 2033"/>
                <a:gd name="T19" fmla="*/ 273 h 499"/>
                <a:gd name="T20" fmla="*/ 401 w 2033"/>
                <a:gd name="T21" fmla="*/ 359 h 499"/>
                <a:gd name="T22" fmla="*/ 777 w 2033"/>
                <a:gd name="T23" fmla="*/ 359 h 499"/>
                <a:gd name="T24" fmla="*/ 2033 w 2033"/>
                <a:gd name="T25" fmla="*/ 499 h 499"/>
                <a:gd name="T26" fmla="*/ 2033 w 2033"/>
                <a:gd name="T27" fmla="*/ 499 h 499"/>
                <a:gd name="T28" fmla="*/ 1991 w 2033"/>
                <a:gd name="T29" fmla="*/ 493 h 499"/>
                <a:gd name="T30" fmla="*/ 676 w 2033"/>
                <a:gd name="T31" fmla="*/ 243 h 499"/>
                <a:gd name="T32" fmla="*/ 514 w 2033"/>
                <a:gd name="T33" fmla="*/ 159 h 499"/>
                <a:gd name="T34" fmla="*/ 425 w 2033"/>
                <a:gd name="T35" fmla="*/ 110 h 499"/>
                <a:gd name="T36" fmla="*/ 365 w 2033"/>
                <a:gd name="T37" fmla="*/ 92 h 499"/>
                <a:gd name="T38" fmla="*/ 281 w 2033"/>
                <a:gd name="T39" fmla="*/ 61 h 499"/>
                <a:gd name="T40" fmla="*/ 186 w 2033"/>
                <a:gd name="T41" fmla="*/ 18 h 499"/>
                <a:gd name="T42" fmla="*/ 186 w 2033"/>
                <a:gd name="T43" fmla="*/ 18 h 49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2" name="Freeform 18">
              <a:extLst>
                <a:ext uri="{FF2B5EF4-FFF2-40B4-BE49-F238E27FC236}">
                  <a16:creationId xmlns:a16="http://schemas.microsoft.com/office/drawing/2014/main" id="{419102D1-3FEA-D1FA-9A2F-B70D02B0E1FA}"/>
                </a:ext>
              </a:extLst>
            </p:cNvPr>
            <p:cNvSpPr>
              <a:spLocks/>
            </p:cNvSpPr>
            <p:nvPr/>
          </p:nvSpPr>
          <p:spPr bwMode="auto">
            <a:xfrm>
              <a:off x="1830" y="3823"/>
              <a:ext cx="71" cy="61"/>
            </a:xfrm>
            <a:custGeom>
              <a:avLst/>
              <a:gdLst>
                <a:gd name="T0" fmla="*/ 0 w 71"/>
                <a:gd name="T1" fmla="*/ 18 h 60"/>
                <a:gd name="T2" fmla="*/ 6 w 71"/>
                <a:gd name="T3" fmla="*/ 18 h 60"/>
                <a:gd name="T4" fmla="*/ 12 w 71"/>
                <a:gd name="T5" fmla="*/ 12 h 60"/>
                <a:gd name="T6" fmla="*/ 6 w 71"/>
                <a:gd name="T7" fmla="*/ 6 h 60"/>
                <a:gd name="T8" fmla="*/ 0 w 71"/>
                <a:gd name="T9" fmla="*/ 0 h 60"/>
                <a:gd name="T10" fmla="*/ 29 w 71"/>
                <a:gd name="T11" fmla="*/ 18 h 60"/>
                <a:gd name="T12" fmla="*/ 53 w 71"/>
                <a:gd name="T13" fmla="*/ 18 h 60"/>
                <a:gd name="T14" fmla="*/ 59 w 71"/>
                <a:gd name="T15" fmla="*/ 46 h 60"/>
                <a:gd name="T16" fmla="*/ 65 w 71"/>
                <a:gd name="T17" fmla="*/ 58 h 60"/>
                <a:gd name="T18" fmla="*/ 71 w 71"/>
                <a:gd name="T19" fmla="*/ 70 h 60"/>
                <a:gd name="T20" fmla="*/ 71 w 71"/>
                <a:gd name="T21" fmla="*/ 76 h 60"/>
                <a:gd name="T22" fmla="*/ 59 w 71"/>
                <a:gd name="T23" fmla="*/ 70 h 60"/>
                <a:gd name="T24" fmla="*/ 47 w 71"/>
                <a:gd name="T25" fmla="*/ 58 h 60"/>
                <a:gd name="T26" fmla="*/ 23 w 71"/>
                <a:gd name="T27" fmla="*/ 46 h 60"/>
                <a:gd name="T28" fmla="*/ 23 w 71"/>
                <a:gd name="T29" fmla="*/ 52 h 60"/>
                <a:gd name="T30" fmla="*/ 18 w 71"/>
                <a:gd name="T31" fmla="*/ 58 h 60"/>
                <a:gd name="T32" fmla="*/ 12 w 71"/>
                <a:gd name="T33" fmla="*/ 64 h 60"/>
                <a:gd name="T34" fmla="*/ 6 w 71"/>
                <a:gd name="T35" fmla="*/ 64 h 60"/>
                <a:gd name="T36" fmla="*/ 6 w 71"/>
                <a:gd name="T37" fmla="*/ 64 h 60"/>
                <a:gd name="T38" fmla="*/ 6 w 71"/>
                <a:gd name="T39" fmla="*/ 52 h 60"/>
                <a:gd name="T40" fmla="*/ 0 w 71"/>
                <a:gd name="T41" fmla="*/ 18 h 60"/>
                <a:gd name="T42" fmla="*/ 0 w 71"/>
                <a:gd name="T43" fmla="*/ 18 h 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3" name="Freeform 19">
              <a:extLst>
                <a:ext uri="{FF2B5EF4-FFF2-40B4-BE49-F238E27FC236}">
                  <a16:creationId xmlns:a16="http://schemas.microsoft.com/office/drawing/2014/main" id="{1DDE3378-FF9E-3DB8-1414-A1416C659D97}"/>
                </a:ext>
              </a:extLst>
            </p:cNvPr>
            <p:cNvSpPr>
              <a:spLocks/>
            </p:cNvSpPr>
            <p:nvPr/>
          </p:nvSpPr>
          <p:spPr bwMode="auto">
            <a:xfrm>
              <a:off x="855" y="3842"/>
              <a:ext cx="161" cy="164"/>
            </a:xfrm>
            <a:custGeom>
              <a:avLst/>
              <a:gdLst>
                <a:gd name="T0" fmla="*/ 30 w 161"/>
                <a:gd name="T1" fmla="*/ 0 h 162"/>
                <a:gd name="T2" fmla="*/ 48 w 161"/>
                <a:gd name="T3" fmla="*/ 6 h 162"/>
                <a:gd name="T4" fmla="*/ 72 w 161"/>
                <a:gd name="T5" fmla="*/ 6 h 162"/>
                <a:gd name="T6" fmla="*/ 114 w 161"/>
                <a:gd name="T7" fmla="*/ 12 h 162"/>
                <a:gd name="T8" fmla="*/ 96 w 161"/>
                <a:gd name="T9" fmla="*/ 70 h 162"/>
                <a:gd name="T10" fmla="*/ 96 w 161"/>
                <a:gd name="T11" fmla="*/ 76 h 162"/>
                <a:gd name="T12" fmla="*/ 102 w 161"/>
                <a:gd name="T13" fmla="*/ 88 h 162"/>
                <a:gd name="T14" fmla="*/ 108 w 161"/>
                <a:gd name="T15" fmla="*/ 100 h 162"/>
                <a:gd name="T16" fmla="*/ 120 w 161"/>
                <a:gd name="T17" fmla="*/ 112 h 162"/>
                <a:gd name="T18" fmla="*/ 143 w 161"/>
                <a:gd name="T19" fmla="*/ 138 h 162"/>
                <a:gd name="T20" fmla="*/ 155 w 161"/>
                <a:gd name="T21" fmla="*/ 170 h 162"/>
                <a:gd name="T22" fmla="*/ 161 w 161"/>
                <a:gd name="T23" fmla="*/ 188 h 162"/>
                <a:gd name="T24" fmla="*/ 161 w 161"/>
                <a:gd name="T25" fmla="*/ 194 h 162"/>
                <a:gd name="T26" fmla="*/ 96 w 161"/>
                <a:gd name="T27" fmla="*/ 118 h 162"/>
                <a:gd name="T28" fmla="*/ 30 w 161"/>
                <a:gd name="T29" fmla="*/ 70 h 162"/>
                <a:gd name="T30" fmla="*/ 0 w 161"/>
                <a:gd name="T31" fmla="*/ 0 h 162"/>
                <a:gd name="T32" fmla="*/ 30 w 161"/>
                <a:gd name="T33" fmla="*/ 0 h 162"/>
                <a:gd name="T34" fmla="*/ 30 w 161"/>
                <a:gd name="T35" fmla="*/ 0 h 1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4" name="Freeform 20">
              <a:extLst>
                <a:ext uri="{FF2B5EF4-FFF2-40B4-BE49-F238E27FC236}">
                  <a16:creationId xmlns:a16="http://schemas.microsoft.com/office/drawing/2014/main" id="{BDA4040D-6540-A64E-1D84-BAF548EFF718}"/>
                </a:ext>
              </a:extLst>
            </p:cNvPr>
            <p:cNvSpPr>
              <a:spLocks/>
            </p:cNvSpPr>
            <p:nvPr/>
          </p:nvSpPr>
          <p:spPr bwMode="auto">
            <a:xfrm>
              <a:off x="706" y="3854"/>
              <a:ext cx="59" cy="61"/>
            </a:xfrm>
            <a:custGeom>
              <a:avLst/>
              <a:gdLst>
                <a:gd name="T0" fmla="*/ 59 w 59"/>
                <a:gd name="T1" fmla="*/ 6 h 60"/>
                <a:gd name="T2" fmla="*/ 41 w 59"/>
                <a:gd name="T3" fmla="*/ 46 h 60"/>
                <a:gd name="T4" fmla="*/ 41 w 59"/>
                <a:gd name="T5" fmla="*/ 52 h 60"/>
                <a:gd name="T6" fmla="*/ 47 w 59"/>
                <a:gd name="T7" fmla="*/ 58 h 60"/>
                <a:gd name="T8" fmla="*/ 53 w 59"/>
                <a:gd name="T9" fmla="*/ 70 h 60"/>
                <a:gd name="T10" fmla="*/ 53 w 59"/>
                <a:gd name="T11" fmla="*/ 76 h 60"/>
                <a:gd name="T12" fmla="*/ 47 w 59"/>
                <a:gd name="T13" fmla="*/ 70 h 60"/>
                <a:gd name="T14" fmla="*/ 35 w 59"/>
                <a:gd name="T15" fmla="*/ 64 h 60"/>
                <a:gd name="T16" fmla="*/ 23 w 59"/>
                <a:gd name="T17" fmla="*/ 52 h 60"/>
                <a:gd name="T18" fmla="*/ 17 w 59"/>
                <a:gd name="T19" fmla="*/ 46 h 60"/>
                <a:gd name="T20" fmla="*/ 0 w 59"/>
                <a:gd name="T21" fmla="*/ 0 h 60"/>
                <a:gd name="T22" fmla="*/ 59 w 59"/>
                <a:gd name="T23" fmla="*/ 6 h 60"/>
                <a:gd name="T24" fmla="*/ 59 w 59"/>
                <a:gd name="T25" fmla="*/ 6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65" name="Freeform 21">
              <a:extLst>
                <a:ext uri="{FF2B5EF4-FFF2-40B4-BE49-F238E27FC236}">
                  <a16:creationId xmlns:a16="http://schemas.microsoft.com/office/drawing/2014/main" id="{64561EE3-DE34-0229-1256-4E63EE4F2489}"/>
                </a:ext>
              </a:extLst>
            </p:cNvPr>
            <p:cNvSpPr>
              <a:spLocks/>
            </p:cNvSpPr>
            <p:nvPr/>
          </p:nvSpPr>
          <p:spPr bwMode="auto">
            <a:xfrm>
              <a:off x="395" y="3811"/>
              <a:ext cx="245" cy="207"/>
            </a:xfrm>
            <a:custGeom>
              <a:avLst/>
              <a:gdLst>
                <a:gd name="T0" fmla="*/ 233 w 245"/>
                <a:gd name="T1" fmla="*/ 52 h 204"/>
                <a:gd name="T2" fmla="*/ 245 w 245"/>
                <a:gd name="T3" fmla="*/ 58 h 204"/>
                <a:gd name="T4" fmla="*/ 209 w 245"/>
                <a:gd name="T5" fmla="*/ 100 h 204"/>
                <a:gd name="T6" fmla="*/ 143 w 245"/>
                <a:gd name="T7" fmla="*/ 164 h 204"/>
                <a:gd name="T8" fmla="*/ 167 w 245"/>
                <a:gd name="T9" fmla="*/ 197 h 204"/>
                <a:gd name="T10" fmla="*/ 179 w 245"/>
                <a:gd name="T11" fmla="*/ 256 h 204"/>
                <a:gd name="T12" fmla="*/ 77 w 245"/>
                <a:gd name="T13" fmla="*/ 164 h 204"/>
                <a:gd name="T14" fmla="*/ 47 w 245"/>
                <a:gd name="T15" fmla="*/ 100 h 204"/>
                <a:gd name="T16" fmla="*/ 89 w 245"/>
                <a:gd name="T17" fmla="*/ 82 h 204"/>
                <a:gd name="T18" fmla="*/ 59 w 245"/>
                <a:gd name="T19" fmla="*/ 52 h 204"/>
                <a:gd name="T20" fmla="*/ 0 w 245"/>
                <a:gd name="T21" fmla="*/ 12 h 204"/>
                <a:gd name="T22" fmla="*/ 0 w 245"/>
                <a:gd name="T23" fmla="*/ 0 h 204"/>
                <a:gd name="T24" fmla="*/ 6 w 245"/>
                <a:gd name="T25" fmla="*/ 0 h 204"/>
                <a:gd name="T26" fmla="*/ 12 w 245"/>
                <a:gd name="T27" fmla="*/ 0 h 204"/>
                <a:gd name="T28" fmla="*/ 47 w 245"/>
                <a:gd name="T29" fmla="*/ 6 h 204"/>
                <a:gd name="T30" fmla="*/ 77 w 245"/>
                <a:gd name="T31" fmla="*/ 6 h 204"/>
                <a:gd name="T32" fmla="*/ 83 w 245"/>
                <a:gd name="T33" fmla="*/ 6 h 204"/>
                <a:gd name="T34" fmla="*/ 89 w 245"/>
                <a:gd name="T35" fmla="*/ 6 h 204"/>
                <a:gd name="T36" fmla="*/ 101 w 245"/>
                <a:gd name="T37" fmla="*/ 12 h 204"/>
                <a:gd name="T38" fmla="*/ 125 w 245"/>
                <a:gd name="T39" fmla="*/ 12 h 204"/>
                <a:gd name="T40" fmla="*/ 143 w 245"/>
                <a:gd name="T41" fmla="*/ 18 h 204"/>
                <a:gd name="T42" fmla="*/ 149 w 245"/>
                <a:gd name="T43" fmla="*/ 18 h 204"/>
                <a:gd name="T44" fmla="*/ 149 w 245"/>
                <a:gd name="T45" fmla="*/ 18 h 204"/>
                <a:gd name="T46" fmla="*/ 203 w 245"/>
                <a:gd name="T47" fmla="*/ 24 h 204"/>
                <a:gd name="T48" fmla="*/ 233 w 245"/>
                <a:gd name="T49" fmla="*/ 52 h 204"/>
                <a:gd name="T50" fmla="*/ 233 w 245"/>
                <a:gd name="T51" fmla="*/ 52 h 2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054" name="Rectangle 22">
            <a:extLst>
              <a:ext uri="{FF2B5EF4-FFF2-40B4-BE49-F238E27FC236}">
                <a16:creationId xmlns:a16="http://schemas.microsoft.com/office/drawing/2014/main" id="{598D427A-FD5D-B4A1-3815-23B8F9EF5FB3}"/>
              </a:ext>
            </a:extLst>
          </p:cNvPr>
          <p:cNvSpPr>
            <a:spLocks noGrp="1" noChangeArrowheads="1"/>
          </p:cNvSpPr>
          <p:nvPr>
            <p:ph type="title" idx="4294967295"/>
          </p:nvPr>
        </p:nvSpPr>
        <p:spPr bwMode="auto">
          <a:xfrm>
            <a:off x="457200" y="2286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5" name="Rectangle 23">
            <a:extLst>
              <a:ext uri="{FF2B5EF4-FFF2-40B4-BE49-F238E27FC236}">
                <a16:creationId xmlns:a16="http://schemas.microsoft.com/office/drawing/2014/main" id="{FD6A214F-FFA8-F8C9-A556-445BD0160F4D}"/>
              </a:ext>
            </a:extLst>
          </p:cNvPr>
          <p:cNvSpPr>
            <a:spLocks noGrp="1" noChangeArrowheads="1"/>
          </p:cNvSpPr>
          <p:nvPr>
            <p:ph type="body" idx="4294967295"/>
          </p:nvPr>
        </p:nvSpPr>
        <p:spPr bwMode="auto">
          <a:xfrm>
            <a:off x="457200" y="1600200"/>
            <a:ext cx="8229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9" name="Rectangle 24">
            <a:extLst>
              <a:ext uri="{FF2B5EF4-FFF2-40B4-BE49-F238E27FC236}">
                <a16:creationId xmlns:a16="http://schemas.microsoft.com/office/drawing/2014/main" id="{3460BE59-CBA7-D71F-8217-6E69495BEEFC}"/>
              </a:ext>
            </a:extLst>
          </p:cNvPr>
          <p:cNvSpPr>
            <a:spLocks noGrp="1" noChangeArrowheads="1"/>
          </p:cNvSpPr>
          <p:nvPr>
            <p:ph type="dt" sz="quarter" idx="2"/>
          </p:nvPr>
        </p:nvSpPr>
        <p:spPr bwMode="auto">
          <a:xfrm>
            <a:off x="457200" y="6248400"/>
            <a:ext cx="2133600" cy="457200"/>
          </a:xfrm>
          <a:prstGeom prst="rect">
            <a:avLst/>
          </a:prstGeom>
          <a:ln>
            <a:miter lim="800000"/>
          </a:ln>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a:defRPr/>
            </a:pPr>
            <a:endParaRPr lang="en-US" altLang="zh-CN"/>
          </a:p>
        </p:txBody>
      </p:sp>
      <p:sp>
        <p:nvSpPr>
          <p:cNvPr id="50" name="Rectangle 25">
            <a:extLst>
              <a:ext uri="{FF2B5EF4-FFF2-40B4-BE49-F238E27FC236}">
                <a16:creationId xmlns:a16="http://schemas.microsoft.com/office/drawing/2014/main" id="{75280BFE-2DBF-D520-7AC8-BBBEA6FE94D4}"/>
              </a:ext>
            </a:extLst>
          </p:cNvPr>
          <p:cNvSpPr>
            <a:spLocks noGrp="1" noChangeArrowheads="1"/>
          </p:cNvSpPr>
          <p:nvPr>
            <p:ph type="sldNum" sz="quarter" idx="4"/>
          </p:nvPr>
        </p:nvSpPr>
        <p:spPr bwMode="auto">
          <a:xfrm>
            <a:off x="6553200" y="6248400"/>
            <a:ext cx="2133600" cy="457200"/>
          </a:xfrm>
          <a:prstGeom prst="rect">
            <a:avLst/>
          </a:prstGeom>
          <a:ln>
            <a:miter lim="800000"/>
          </a:ln>
        </p:spPr>
        <p:txBody>
          <a:bodyPr vert="horz" wrap="square" lIns="91440" tIns="45720" rIns="91440" bIns="45720" numCol="1" anchor="b" anchorCtr="0" compatLnSpc="1">
            <a:prstTxWarp prst="textNoShape">
              <a:avLst/>
            </a:prstTxWarp>
          </a:bodyPr>
          <a:lstStyle>
            <a:lvl1pPr algn="r" eaLnBrk="1" hangingPunct="1">
              <a:defRPr sz="1200" noProof="1">
                <a:solidFill>
                  <a:schemeClr val="tx1"/>
                </a:solidFill>
                <a:effectLst>
                  <a:outerShdw blurRad="38100" dist="38100" dir="2700000" algn="tl">
                    <a:srgbClr val="000000"/>
                  </a:outerShdw>
                </a:effectLst>
              </a:defRPr>
            </a:lvl1pPr>
          </a:lstStyle>
          <a:p>
            <a:fld id="{AD5760BF-A7D2-4A95-8F2F-F4457F61C26F}" type="slidenum">
              <a:rPr altLang="zh-CN"/>
              <a:pPr/>
              <a:t>‹#›</a:t>
            </a:fld>
            <a:endParaRPr lang="zh-CN" altLang="zh-CN"/>
          </a:p>
        </p:txBody>
      </p:sp>
      <p:sp>
        <p:nvSpPr>
          <p:cNvPr id="51" name="Rectangle 26">
            <a:extLst>
              <a:ext uri="{FF2B5EF4-FFF2-40B4-BE49-F238E27FC236}">
                <a16:creationId xmlns:a16="http://schemas.microsoft.com/office/drawing/2014/main" id="{8151C33B-EB8B-79F9-38E0-5C720572D654}"/>
              </a:ext>
            </a:extLst>
          </p:cNvPr>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a:defRPr/>
            </a:pPr>
            <a:endParaRPr lang="en-US" altLang="zh-CN"/>
          </a:p>
        </p:txBody>
      </p:sp>
      <p:graphicFrame>
        <p:nvGraphicFramePr>
          <p:cNvPr id="2059" name="Object 27">
            <a:extLst>
              <a:ext uri="{FF2B5EF4-FFF2-40B4-BE49-F238E27FC236}">
                <a16:creationId xmlns:a16="http://schemas.microsoft.com/office/drawing/2014/main" id="{D621FE1F-D4E0-B43E-133F-EF37C5DE33A0}"/>
              </a:ext>
            </a:extLst>
          </p:cNvPr>
          <p:cNvGraphicFramePr>
            <a:graphicFrameLocks noChangeAspect="1"/>
          </p:cNvGraphicFramePr>
          <p:nvPr/>
        </p:nvGraphicFramePr>
        <p:xfrm>
          <a:off x="0" y="0"/>
          <a:ext cx="9144000" cy="6858000"/>
        </p:xfrm>
        <a:graphic>
          <a:graphicData uri="http://schemas.openxmlformats.org/presentationml/2006/ole">
            <mc:AlternateContent xmlns:mc="http://schemas.openxmlformats.org/markup-compatibility/2006">
              <mc:Choice xmlns:v="urn:schemas-microsoft-com:vml" Requires="v">
                <p:oleObj r:id="rId14" imgW="13003175" imgH="9752381" progId="">
                  <p:embed/>
                </p:oleObj>
              </mc:Choice>
              <mc:Fallback>
                <p:oleObj r:id="rId14" imgW="13003175" imgH="9752381" progId="">
                  <p:embed/>
                  <p:pic>
                    <p:nvPicPr>
                      <p:cNvPr id="0"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4.bin"/><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33714;&#34261;&#36951;&#20256;&#22270;&#35889;&#30340;&#26500;&#24314;.ppt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017C63A-A7DE-E8BF-6874-90082A2CF980}"/>
              </a:ext>
            </a:extLst>
          </p:cNvPr>
          <p:cNvSpPr>
            <a:spLocks noGrp="1" noChangeArrowheads="1"/>
          </p:cNvSpPr>
          <p:nvPr>
            <p:ph type="ctrTitle"/>
          </p:nvPr>
        </p:nvSpPr>
        <p:spPr>
          <a:xfrm>
            <a:off x="609600" y="457200"/>
            <a:ext cx="7772400" cy="1143000"/>
          </a:xfrm>
        </p:spPr>
        <p:txBody>
          <a:bodyPr/>
          <a:lstStyle/>
          <a:p>
            <a:pPr algn="l"/>
            <a:r>
              <a:rPr lang="en-US" altLang="zh-CN" sz="3600">
                <a:solidFill>
                  <a:srgbClr val="FFFF00"/>
                </a:solidFill>
                <a:latin typeface="华文新魏" panose="02010800040101010101" pitchFamily="2" charset="-122"/>
                <a:ea typeface="华文新魏" panose="02010800040101010101" pitchFamily="2" charset="-122"/>
              </a:rPr>
              <a:t>    </a:t>
            </a:r>
            <a:r>
              <a:rPr lang="zh-CN" altLang="en-US" sz="4000">
                <a:solidFill>
                  <a:srgbClr val="FFFF00"/>
                </a:solidFill>
                <a:latin typeface="黑体" panose="02010609060101010101" pitchFamily="49" charset="-122"/>
                <a:ea typeface="黑体" panose="02010609060101010101" pitchFamily="49" charset="-122"/>
              </a:rPr>
              <a:t>第</a:t>
            </a:r>
            <a:r>
              <a:rPr lang="en-US" altLang="zh-CN" sz="4000">
                <a:solidFill>
                  <a:srgbClr val="FFFF00"/>
                </a:solidFill>
                <a:latin typeface="黑体" panose="02010609060101010101" pitchFamily="49" charset="-122"/>
                <a:ea typeface="黑体" panose="02010609060101010101" pitchFamily="49" charset="-122"/>
              </a:rPr>
              <a:t>6</a:t>
            </a:r>
            <a:r>
              <a:rPr lang="zh-CN" altLang="en-US" sz="4000">
                <a:solidFill>
                  <a:srgbClr val="FFFF00"/>
                </a:solidFill>
                <a:latin typeface="黑体" panose="02010609060101010101" pitchFamily="49" charset="-122"/>
                <a:ea typeface="黑体" panose="02010609060101010101" pitchFamily="49" charset="-122"/>
              </a:rPr>
              <a:t>章 数量性状遗传分析</a:t>
            </a:r>
          </a:p>
        </p:txBody>
      </p:sp>
      <p:sp>
        <p:nvSpPr>
          <p:cNvPr id="5123" name="Rectangle 3">
            <a:extLst>
              <a:ext uri="{FF2B5EF4-FFF2-40B4-BE49-F238E27FC236}">
                <a16:creationId xmlns:a16="http://schemas.microsoft.com/office/drawing/2014/main" id="{7C460BB0-8A14-5332-D66C-858F48FB45A6}"/>
              </a:ext>
            </a:extLst>
          </p:cNvPr>
          <p:cNvSpPr>
            <a:spLocks noGrp="1" noChangeArrowheads="1"/>
          </p:cNvSpPr>
          <p:nvPr>
            <p:ph type="subTitle" idx="1"/>
          </p:nvPr>
        </p:nvSpPr>
        <p:spPr>
          <a:xfrm>
            <a:off x="1524000" y="1905000"/>
            <a:ext cx="6705600" cy="3429000"/>
          </a:xfrm>
        </p:spPr>
        <p:txBody>
          <a:bodyPr/>
          <a:lstStyle/>
          <a:p>
            <a:pPr algn="l">
              <a:lnSpc>
                <a:spcPct val="150000"/>
              </a:lnSpc>
            </a:pPr>
            <a:r>
              <a:rPr lang="en-US" altLang="zh-CN">
                <a:solidFill>
                  <a:srgbClr val="FFFF00"/>
                </a:solidFill>
                <a:latin typeface="Comic Sans MS" panose="030F0702030302020204" pitchFamily="66" charset="0"/>
                <a:ea typeface="黑体" panose="02010609060101010101" pitchFamily="49" charset="-122"/>
              </a:rPr>
              <a:t>1. </a:t>
            </a:r>
            <a:r>
              <a:rPr lang="zh-CN" altLang="en-US">
                <a:solidFill>
                  <a:srgbClr val="FFFF00"/>
                </a:solidFill>
                <a:latin typeface="Comic Sans MS" panose="030F0702030302020204" pitchFamily="66" charset="0"/>
                <a:ea typeface="黑体" panose="02010609060101010101" pitchFamily="49" charset="-122"/>
              </a:rPr>
              <a:t>数量性状及其多基因学说</a:t>
            </a:r>
          </a:p>
          <a:p>
            <a:pPr algn="l">
              <a:lnSpc>
                <a:spcPct val="150000"/>
              </a:lnSpc>
            </a:pPr>
            <a:r>
              <a:rPr lang="en-US" altLang="zh-CN">
                <a:solidFill>
                  <a:srgbClr val="FFFF00"/>
                </a:solidFill>
                <a:latin typeface="Comic Sans MS" panose="030F0702030302020204" pitchFamily="66" charset="0"/>
                <a:ea typeface="黑体" panose="02010609060101010101" pitchFamily="49" charset="-122"/>
              </a:rPr>
              <a:t>2.</a:t>
            </a:r>
            <a:r>
              <a:rPr lang="zh-CN" altLang="en-US">
                <a:solidFill>
                  <a:srgbClr val="FFFF00"/>
                </a:solidFill>
                <a:latin typeface="Comic Sans MS" panose="030F0702030302020204" pitchFamily="66" charset="0"/>
                <a:ea typeface="黑体" panose="02010609060101010101" pitchFamily="49" charset="-122"/>
              </a:rPr>
              <a:t>数量性状基因座及其作图</a:t>
            </a:r>
          </a:p>
          <a:p>
            <a:pPr algn="l">
              <a:lnSpc>
                <a:spcPct val="150000"/>
              </a:lnSpc>
            </a:pPr>
            <a:r>
              <a:rPr lang="en-US" altLang="zh-CN">
                <a:solidFill>
                  <a:srgbClr val="FFFF00"/>
                </a:solidFill>
                <a:latin typeface="Comic Sans MS" panose="030F0702030302020204" pitchFamily="66" charset="0"/>
                <a:ea typeface="黑体" panose="02010609060101010101" pitchFamily="49" charset="-122"/>
              </a:rPr>
              <a:t>3.</a:t>
            </a:r>
            <a:r>
              <a:rPr lang="zh-CN" altLang="en-US">
                <a:solidFill>
                  <a:srgbClr val="FFFF00"/>
                </a:solidFill>
                <a:latin typeface="Comic Sans MS" panose="030F0702030302020204" pitchFamily="66" charset="0"/>
                <a:ea typeface="黑体" panose="02010609060101010101" pitchFamily="49" charset="-122"/>
              </a:rPr>
              <a:t>数量性状遗传率及计算方法</a:t>
            </a:r>
          </a:p>
          <a:p>
            <a:pPr algn="l">
              <a:lnSpc>
                <a:spcPct val="150000"/>
              </a:lnSpc>
            </a:pPr>
            <a:r>
              <a:rPr lang="en-US" altLang="zh-CN">
                <a:solidFill>
                  <a:srgbClr val="FFFF00"/>
                </a:solidFill>
                <a:latin typeface="Comic Sans MS" panose="030F0702030302020204" pitchFamily="66" charset="0"/>
                <a:ea typeface="黑体" panose="02010609060101010101" pitchFamily="49" charset="-122"/>
              </a:rPr>
              <a:t>4.</a:t>
            </a:r>
            <a:r>
              <a:rPr lang="zh-CN" altLang="en-US">
                <a:solidFill>
                  <a:srgbClr val="FFFF00"/>
                </a:solidFill>
                <a:latin typeface="Comic Sans MS" panose="030F0702030302020204" pitchFamily="66" charset="0"/>
                <a:ea typeface="黑体" panose="02010609060101010101" pitchFamily="49" charset="-122"/>
              </a:rPr>
              <a:t>近亲繁殖与杂种优势</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D8B39FE-5D46-E6E3-D264-E94BB42243FC}"/>
              </a:ext>
            </a:extLst>
          </p:cNvPr>
          <p:cNvSpPr>
            <a:spLocks noGrp="1" noChangeArrowheads="1"/>
          </p:cNvSpPr>
          <p:nvPr>
            <p:ph idx="1"/>
          </p:nvPr>
        </p:nvSpPr>
        <p:spPr>
          <a:xfrm>
            <a:off x="0" y="0"/>
            <a:ext cx="9144000" cy="1295400"/>
          </a:xfrm>
        </p:spPr>
        <p:txBody>
          <a:bodyPr/>
          <a:lstStyle/>
          <a:p>
            <a:pPr algn="just">
              <a:buFontTx/>
              <a:buNone/>
            </a:pPr>
            <a:r>
              <a:rPr lang="en-US" altLang="zh-CN">
                <a:latin typeface="宋体" panose="02010600030101010101" pitchFamily="2" charset="-122"/>
              </a:rPr>
              <a:t>        </a:t>
            </a:r>
          </a:p>
          <a:p>
            <a:pPr algn="just">
              <a:buFontTx/>
              <a:buNone/>
            </a:pPr>
            <a:r>
              <a:rPr lang="en-US" altLang="zh-CN" sz="1800" b="1">
                <a:latin typeface="宋体" panose="02010600030101010101" pitchFamily="2" charset="-122"/>
              </a:rPr>
              <a:t>        </a:t>
            </a:r>
            <a:r>
              <a:rPr lang="zh-CN" altLang="en-US" sz="2400" b="1">
                <a:latin typeface="黑体" panose="02010609060101010101" pitchFamily="49" charset="-122"/>
                <a:ea typeface="黑体" panose="02010609060101010101" pitchFamily="49" charset="-122"/>
              </a:rPr>
              <a:t>以假想的玉米穗长的遗传模式来直观地说明这一假说：</a:t>
            </a:r>
            <a:r>
              <a:rPr lang="en-US" altLang="zh-CN" sz="2400" b="1">
                <a:latin typeface="黑体" panose="02010609060101010101" pitchFamily="49" charset="-122"/>
                <a:ea typeface="黑体" panose="02010609060101010101" pitchFamily="49" charset="-122"/>
              </a:rPr>
              <a:t> </a:t>
            </a:r>
            <a:endParaRPr lang="en-US" altLang="zh-CN" sz="2400" b="1">
              <a:solidFill>
                <a:srgbClr val="FFFF00"/>
              </a:solidFill>
              <a:latin typeface="黑体" panose="02010609060101010101" pitchFamily="49" charset="-122"/>
              <a:ea typeface="黑体" panose="02010609060101010101" pitchFamily="49" charset="-122"/>
            </a:endParaRPr>
          </a:p>
        </p:txBody>
      </p:sp>
      <p:sp>
        <p:nvSpPr>
          <p:cNvPr id="15363" name="Text Box 5">
            <a:extLst>
              <a:ext uri="{FF2B5EF4-FFF2-40B4-BE49-F238E27FC236}">
                <a16:creationId xmlns:a16="http://schemas.microsoft.com/office/drawing/2014/main" id="{A5DDB0CE-E31B-3191-32FE-D08F7935DF33}"/>
              </a:ext>
            </a:extLst>
          </p:cNvPr>
          <p:cNvSpPr txBox="1">
            <a:spLocks noChangeArrowheads="1"/>
          </p:cNvSpPr>
          <p:nvPr/>
        </p:nvSpPr>
        <p:spPr bwMode="auto">
          <a:xfrm>
            <a:off x="228600" y="1295400"/>
            <a:ext cx="86868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Clr>
                <a:schemeClr val="hlink"/>
              </a:buClr>
              <a:buSzPct val="110000"/>
              <a:buFont typeface="Wingdings" panose="05000000000000000000" pitchFamily="2" charset="2"/>
              <a:buNone/>
            </a:pPr>
            <a:r>
              <a:rPr lang="en-US" altLang="zh-CN" sz="2000">
                <a:solidFill>
                  <a:srgbClr val="FFFF00"/>
                </a:solidFill>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假设该性状由三对等位基因（</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1</a:t>
            </a:r>
            <a:r>
              <a:rPr lang="zh-CN" altLang="en-US" sz="2400" b="1">
                <a:latin typeface="黑体" panose="02010609060101010101" pitchFamily="49" charset="-122"/>
                <a:ea typeface="黑体" panose="02010609060101010101" pitchFamily="49" charset="-122"/>
              </a:rPr>
              <a:t>，</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2</a:t>
            </a:r>
            <a:r>
              <a:rPr lang="zh-CN" altLang="en-US" sz="2400" b="1">
                <a:latin typeface="黑体" panose="02010609060101010101" pitchFamily="49" charset="-122"/>
                <a:ea typeface="黑体" panose="02010609060101010101" pitchFamily="49" charset="-122"/>
              </a:rPr>
              <a:t>和</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3</a:t>
            </a:r>
            <a:r>
              <a:rPr lang="en-US" altLang="zh-CN" sz="2400" b="1">
                <a:latin typeface="黑体" panose="02010609060101010101" pitchFamily="49" charset="-122"/>
                <a:ea typeface="黑体" panose="02010609060101010101" pitchFamily="49" charset="-122"/>
              </a:rPr>
              <a:t>a</a:t>
            </a:r>
            <a:r>
              <a:rPr lang="en-US" altLang="zh-CN" sz="2400" b="1" baseline="-25000">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）控制，</a:t>
            </a:r>
            <a:r>
              <a:rPr lang="zh-CN" altLang="en-US" sz="2400" b="1">
                <a:solidFill>
                  <a:srgbClr val="FFFF00"/>
                </a:solidFill>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且等位基因间无显性效应，非等位基因间无上位效应，基因的效应相同且可加</a:t>
            </a:r>
          </a:p>
          <a:p>
            <a:pPr algn="just" eaLnBrk="1" hangingPunct="1">
              <a:lnSpc>
                <a:spcPct val="150000"/>
              </a:lnSpc>
              <a:buClr>
                <a:schemeClr val="hlink"/>
              </a:buClr>
              <a:buSzPct val="110000"/>
              <a:buFont typeface="Wingdings" panose="05000000000000000000" pitchFamily="2" charset="2"/>
              <a:buNone/>
            </a:pPr>
            <a:r>
              <a:rPr lang="zh-CN" altLang="en-US" sz="2400" b="1">
                <a:solidFill>
                  <a:srgbClr val="FFFF00"/>
                </a:solidFill>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    如果</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en-US" altLang="zh-CN" sz="2400" b="1">
                <a:latin typeface="黑体" panose="02010609060101010101" pitchFamily="49" charset="-122"/>
                <a:ea typeface="黑体" panose="02010609060101010101" pitchFamily="49" charset="-122"/>
              </a:rPr>
              <a:t>=18cm</a:t>
            </a:r>
            <a:r>
              <a:rPr lang="zh-CN" altLang="en-US" sz="2400" b="1">
                <a:latin typeface="黑体" panose="02010609060101010101" pitchFamily="49" charset="-122"/>
                <a:ea typeface="黑体" panose="02010609060101010101" pitchFamily="49" charset="-122"/>
              </a:rPr>
              <a:t>，  </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en-US" altLang="zh-CN" sz="2400" b="1">
                <a:latin typeface="黑体" panose="02010609060101010101" pitchFamily="49" charset="-122"/>
                <a:ea typeface="黑体" panose="02010609060101010101" pitchFamily="49" charset="-122"/>
              </a:rPr>
              <a:t>=12cm,</a:t>
            </a:r>
          </a:p>
          <a:p>
            <a:pPr algn="just" eaLnBrk="1" hangingPunct="1">
              <a:lnSpc>
                <a:spcPct val="150000"/>
              </a:lnSpc>
              <a:buClr>
                <a:schemeClr val="hlink"/>
              </a:buClr>
              <a:buSzPct val="110000"/>
              <a:buFont typeface="Wingdings" panose="05000000000000000000" pitchFamily="2" charset="2"/>
              <a:buNone/>
            </a:pP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可知一个</a:t>
            </a:r>
            <a:r>
              <a:rPr lang="en-US" altLang="zh-CN" sz="2400" b="1">
                <a:latin typeface="黑体" panose="02010609060101010101" pitchFamily="49" charset="-122"/>
                <a:ea typeface="黑体" panose="02010609060101010101" pitchFamily="49" charset="-122"/>
              </a:rPr>
              <a:t>A</a:t>
            </a:r>
            <a:r>
              <a:rPr lang="zh-CN" altLang="en-US" sz="2400" b="1">
                <a:latin typeface="黑体" panose="02010609060101010101" pitchFamily="49" charset="-122"/>
                <a:ea typeface="黑体" panose="02010609060101010101" pitchFamily="49" charset="-122"/>
              </a:rPr>
              <a:t>基因的效应值（</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）为</a:t>
            </a:r>
            <a:r>
              <a:rPr lang="en-US" altLang="zh-CN" sz="2400" b="1">
                <a:latin typeface="黑体" panose="02010609060101010101" pitchFamily="49" charset="-122"/>
                <a:ea typeface="黑体" panose="02010609060101010101" pitchFamily="49" charset="-122"/>
              </a:rPr>
              <a:t>3cm</a:t>
            </a:r>
            <a:r>
              <a:rPr lang="zh-CN" altLang="en-US" sz="2400" b="1">
                <a:latin typeface="黑体" panose="02010609060101010101" pitchFamily="49" charset="-122"/>
                <a:ea typeface="黑体" panose="02010609060101010101" pitchFamily="49" charset="-122"/>
              </a:rPr>
              <a:t>，（</a:t>
            </a:r>
            <a:r>
              <a:rPr lang="en-US" altLang="zh-CN" sz="2400" b="1">
                <a:latin typeface="黑体" panose="02010609060101010101" pitchFamily="49" charset="-122"/>
                <a:ea typeface="黑体" panose="02010609060101010101" pitchFamily="49" charset="-122"/>
              </a:rPr>
              <a:t>6A=18)</a:t>
            </a:r>
          </a:p>
          <a:p>
            <a:pPr algn="just" eaLnBrk="1" hangingPunct="1">
              <a:lnSpc>
                <a:spcPct val="150000"/>
              </a:lnSpc>
              <a:buClr>
                <a:schemeClr val="hlink"/>
              </a:buClr>
              <a:buSzPct val="110000"/>
              <a:buFont typeface="Wingdings" panose="05000000000000000000" pitchFamily="2" charset="2"/>
              <a:buNone/>
            </a:pPr>
            <a:r>
              <a:rPr lang="en-US" altLang="zh-CN" sz="2400" b="1">
                <a:latin typeface="黑体" panose="02010609060101010101" pitchFamily="49" charset="-122"/>
                <a:ea typeface="黑体" panose="02010609060101010101" pitchFamily="49" charset="-122"/>
              </a:rPr>
              <a:t>      </a:t>
            </a:r>
            <a:r>
              <a:rPr lang="zh-CN" altLang="en-US" sz="2400" b="1">
                <a:latin typeface="黑体" panose="02010609060101010101" pitchFamily="49" charset="-122"/>
                <a:ea typeface="黑体" panose="02010609060101010101" pitchFamily="49" charset="-122"/>
              </a:rPr>
              <a:t>一个</a:t>
            </a:r>
            <a:r>
              <a:rPr lang="en-US" altLang="zh-CN" sz="2400" b="1">
                <a:latin typeface="黑体" panose="02010609060101010101" pitchFamily="49" charset="-122"/>
                <a:ea typeface="黑体" panose="02010609060101010101" pitchFamily="49" charset="-122"/>
              </a:rPr>
              <a:t>a</a:t>
            </a:r>
            <a:r>
              <a:rPr lang="zh-CN" altLang="en-US" sz="2400" b="1">
                <a:latin typeface="黑体" panose="02010609060101010101" pitchFamily="49" charset="-122"/>
                <a:ea typeface="黑体" panose="02010609060101010101" pitchFamily="49" charset="-122"/>
              </a:rPr>
              <a:t>基因的效应值（</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1</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2</a:t>
            </a:r>
            <a:r>
              <a:rPr lang="en-US" altLang="zh-CN" sz="2400" b="1">
                <a:latin typeface="黑体" panose="02010609060101010101" pitchFamily="49" charset="-122"/>
                <a:ea typeface="黑体" panose="02010609060101010101" pitchFamily="49" charset="-122"/>
              </a:rPr>
              <a:t>=a</a:t>
            </a:r>
            <a:r>
              <a:rPr lang="en-US" altLang="zh-CN" sz="2400" b="1" baseline="-30000">
                <a:latin typeface="黑体" panose="02010609060101010101" pitchFamily="49" charset="-122"/>
                <a:ea typeface="黑体" panose="02010609060101010101" pitchFamily="49" charset="-122"/>
              </a:rPr>
              <a:t>3</a:t>
            </a:r>
            <a:r>
              <a:rPr lang="zh-CN" altLang="en-US" sz="2400" b="1">
                <a:latin typeface="黑体" panose="02010609060101010101" pitchFamily="49" charset="-122"/>
                <a:ea typeface="黑体" panose="02010609060101010101" pitchFamily="49" charset="-122"/>
              </a:rPr>
              <a:t>）为</a:t>
            </a:r>
            <a:r>
              <a:rPr lang="en-US" altLang="zh-CN" sz="2400" b="1">
                <a:latin typeface="黑体" panose="02010609060101010101" pitchFamily="49" charset="-122"/>
                <a:ea typeface="黑体" panose="02010609060101010101" pitchFamily="49" charset="-122"/>
              </a:rPr>
              <a:t>2cm</a:t>
            </a:r>
            <a:r>
              <a:rPr lang="zh-CN" altLang="en-US" sz="2400" b="1">
                <a:latin typeface="黑体" panose="02010609060101010101" pitchFamily="49" charset="-122"/>
                <a:ea typeface="黑体" panose="02010609060101010101" pitchFamily="49" charset="-122"/>
              </a:rPr>
              <a:t>。     </a:t>
            </a:r>
            <a:r>
              <a:rPr lang="en-US" altLang="zh-CN" sz="2400" b="1">
                <a:latin typeface="黑体" panose="02010609060101010101" pitchFamily="49" charset="-122"/>
                <a:ea typeface="黑体" panose="02010609060101010101" pitchFamily="49" charset="-122"/>
              </a:rPr>
              <a:t>(6a=12)</a:t>
            </a:r>
          </a:p>
          <a:p>
            <a:pPr eaLnBrk="1" hangingPunct="1">
              <a:spcBef>
                <a:spcPct val="50000"/>
              </a:spcBef>
              <a:buClrTx/>
              <a:buFontTx/>
              <a:buNone/>
            </a:pPr>
            <a:endParaRPr lang="en-US" altLang="zh-CN" sz="2000" u="sng">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1901825-EEB4-B610-ABC6-4A4F5168FB99}"/>
              </a:ext>
            </a:extLst>
          </p:cNvPr>
          <p:cNvSpPr>
            <a:spLocks noGrp="1" noChangeArrowheads="1"/>
          </p:cNvSpPr>
          <p:nvPr>
            <p:ph idx="1"/>
          </p:nvPr>
        </p:nvSpPr>
        <p:spPr>
          <a:xfrm>
            <a:off x="533400" y="457200"/>
            <a:ext cx="9144000" cy="6858000"/>
          </a:xfrm>
        </p:spPr>
        <p:txBody>
          <a:bodyPr/>
          <a:lstStyle/>
          <a:p>
            <a:pPr algn="just">
              <a:buFontTx/>
              <a:buNone/>
            </a:pPr>
            <a:r>
              <a:rPr lang="en-US" altLang="zh-CN" sz="2800" b="1">
                <a:solidFill>
                  <a:srgbClr val="000000"/>
                </a:solidFill>
                <a:latin typeface="宋体" panose="02010600030101010101" pitchFamily="2" charset="-122"/>
              </a:rPr>
              <a:t>    </a:t>
            </a:r>
            <a:r>
              <a:rPr lang="zh-CN" altLang="en-US" sz="2000">
                <a:latin typeface="黑体" panose="02010609060101010101" pitchFamily="49" charset="-122"/>
                <a:ea typeface="黑体" panose="02010609060101010101" pitchFamily="49" charset="-122"/>
              </a:rPr>
              <a:t>忽略环境效应的影响，如下杂交试验的结果将是：</a:t>
            </a:r>
          </a:p>
          <a:p>
            <a:pPr algn="just">
              <a:buFontTx/>
              <a:buNone/>
            </a:pP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P:       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r>
              <a:rPr lang="en-US" altLang="zh-CN" sz="2000">
                <a:latin typeface="黑体" panose="02010609060101010101" pitchFamily="49" charset="-122"/>
                <a:ea typeface="黑体" panose="02010609060101010101" pitchFamily="49" charset="-122"/>
              </a:rPr>
              <a:t>     ×     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endParaRPr lang="en-US" altLang="zh-CN" sz="2000">
              <a:latin typeface="黑体" panose="02010609060101010101" pitchFamily="49" charset="-122"/>
              <a:ea typeface="黑体" panose="02010609060101010101" pitchFamily="49" charset="-122"/>
            </a:endParaRPr>
          </a:p>
          <a:p>
            <a:pPr algn="just">
              <a:buFontTx/>
              <a:buNone/>
            </a:pPr>
            <a:r>
              <a:rPr lang="en-US" altLang="zh-CN" sz="2000">
                <a:latin typeface="Tahoma" panose="020B0604030504040204" pitchFamily="34" charset="0"/>
                <a:ea typeface="黑体" panose="02010609060101010101" pitchFamily="49" charset="-122"/>
              </a:rPr>
              <a:t> </a:t>
            </a:r>
            <a:endParaRPr lang="en-US" altLang="zh-CN" sz="2000">
              <a:latin typeface="黑体" panose="02010609060101010101" pitchFamily="49" charset="-122"/>
              <a:ea typeface="黑体" panose="02010609060101010101" pitchFamily="49" charset="-122"/>
            </a:endParaRPr>
          </a:p>
          <a:p>
            <a:pPr algn="just">
              <a:buFontTx/>
              <a:buNone/>
            </a:pPr>
            <a:r>
              <a:rPr lang="en-US" altLang="zh-CN" sz="2000">
                <a:latin typeface="黑体" panose="02010609060101010101" pitchFamily="49" charset="-122"/>
                <a:ea typeface="黑体" panose="02010609060101010101" pitchFamily="49" charset="-122"/>
              </a:rPr>
              <a:t>    F</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                 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3</a:t>
            </a:r>
            <a:endParaRPr lang="en-US" altLang="zh-CN" sz="2000">
              <a:latin typeface="黑体" panose="02010609060101010101" pitchFamily="49" charset="-122"/>
              <a:ea typeface="黑体" panose="02010609060101010101" pitchFamily="49" charset="-122"/>
            </a:endParaRPr>
          </a:p>
          <a:p>
            <a:pPr algn="just">
              <a:buFontTx/>
              <a:buNone/>
            </a:pPr>
            <a:endParaRPr lang="en-US" altLang="zh-CN" sz="2000">
              <a:latin typeface="黑体" panose="02010609060101010101" pitchFamily="49" charset="-122"/>
              <a:ea typeface="黑体" panose="02010609060101010101" pitchFamily="49" charset="-122"/>
            </a:endParaRPr>
          </a:p>
          <a:p>
            <a:pPr algn="just">
              <a:buFontTx/>
              <a:buNone/>
            </a:pPr>
            <a:r>
              <a:rPr lang="en-US" altLang="zh-CN" sz="2000">
                <a:latin typeface="黑体" panose="02010609060101010101" pitchFamily="49" charset="-122"/>
                <a:ea typeface="黑体" panose="02010609060101010101" pitchFamily="49" charset="-122"/>
              </a:rPr>
              <a:t>    F</a:t>
            </a:r>
            <a:r>
              <a:rPr lang="en-US" altLang="zh-CN" sz="2000" baseline="-30000">
                <a:latin typeface="黑体" panose="02010609060101010101" pitchFamily="49" charset="-122"/>
                <a:ea typeface="黑体" panose="02010609060101010101" pitchFamily="49" charset="-122"/>
              </a:rPr>
              <a:t>2</a:t>
            </a:r>
            <a:r>
              <a:rPr lang="en-US" altLang="zh-CN" sz="2000">
                <a:latin typeface="黑体" panose="02010609060101010101" pitchFamily="49" charset="-122"/>
                <a:ea typeface="黑体" panose="02010609060101010101" pitchFamily="49" charset="-122"/>
              </a:rPr>
              <a:t>:     6A : 5A1a : 4A2a : 3A3a : 2A4a : 1A5a:  6a</a:t>
            </a:r>
          </a:p>
          <a:p>
            <a:pPr algn="just">
              <a:buFontTx/>
              <a:buNone/>
            </a:pP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频率：   </a:t>
            </a:r>
            <a:r>
              <a:rPr lang="en-US" altLang="zh-CN" sz="2000">
                <a:latin typeface="黑体" panose="02010609060101010101" pitchFamily="49" charset="-122"/>
                <a:ea typeface="黑体" panose="02010609060101010101" pitchFamily="49" charset="-122"/>
              </a:rPr>
              <a:t>1/64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6/64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15/64 </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20/64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15/64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6/64</a:t>
            </a:r>
            <a:r>
              <a:rPr lang="zh-CN" altLang="en-US" sz="2000">
                <a:latin typeface="黑体" panose="02010609060101010101" pitchFamily="49" charset="-122"/>
                <a:ea typeface="黑体" panose="02010609060101010101" pitchFamily="49" charset="-122"/>
              </a:rPr>
              <a:t>：</a:t>
            </a:r>
            <a:r>
              <a:rPr lang="en-US" altLang="zh-CN" sz="2000">
                <a:latin typeface="黑体" panose="02010609060101010101" pitchFamily="49" charset="-122"/>
                <a:ea typeface="黑体" panose="02010609060101010101" pitchFamily="49" charset="-122"/>
              </a:rPr>
              <a:t>1/64</a:t>
            </a:r>
          </a:p>
          <a:p>
            <a:pPr algn="just">
              <a:buFontTx/>
              <a:buNone/>
            </a:pP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穗长：   </a:t>
            </a:r>
            <a:r>
              <a:rPr lang="en-US" altLang="zh-CN" sz="2000">
                <a:latin typeface="黑体" panose="02010609060101010101" pitchFamily="49" charset="-122"/>
                <a:ea typeface="黑体" panose="02010609060101010101" pitchFamily="49" charset="-122"/>
              </a:rPr>
              <a:t>18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17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16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15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14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13 </a:t>
            </a: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12</a:t>
            </a:r>
          </a:p>
          <a:p>
            <a:pPr algn="just">
              <a:buFontTx/>
              <a:buNone/>
            </a:pPr>
            <a:r>
              <a:rPr lang="zh-CN" altLang="en-US" sz="2000">
                <a:latin typeface="黑体" panose="02010609060101010101" pitchFamily="49" charset="-122"/>
                <a:ea typeface="黑体" panose="02010609060101010101" pitchFamily="49" charset="-122"/>
              </a:rPr>
              <a:t>将</a:t>
            </a:r>
            <a:r>
              <a:rPr lang="en-US" altLang="zh-CN" sz="2000">
                <a:latin typeface="黑体" panose="02010609060101010101" pitchFamily="49" charset="-122"/>
                <a:ea typeface="黑体" panose="02010609060101010101" pitchFamily="49" charset="-122"/>
              </a:rPr>
              <a:t>F</a:t>
            </a:r>
            <a:r>
              <a:rPr lang="en-US" altLang="zh-CN" sz="2000" baseline="-25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的各基因频率作一曲线图：</a:t>
            </a:r>
          </a:p>
          <a:p>
            <a:pPr algn="just">
              <a:buFontTx/>
              <a:buNone/>
            </a:pPr>
            <a:endParaRPr lang="zh-CN" altLang="en-US" sz="2000">
              <a:latin typeface="黑体" panose="02010609060101010101" pitchFamily="49" charset="-122"/>
              <a:ea typeface="黑体" panose="02010609060101010101" pitchFamily="49" charset="-122"/>
            </a:endParaRPr>
          </a:p>
          <a:p>
            <a:endParaRPr lang="zh-CN" altLang="en-US" sz="2000">
              <a:latin typeface="黑体" panose="02010609060101010101" pitchFamily="49" charset="-122"/>
              <a:ea typeface="黑体" panose="02010609060101010101" pitchFamily="49" charset="-122"/>
            </a:endParaRPr>
          </a:p>
          <a:p>
            <a:endParaRPr lang="zh-CN" altLang="en-US" sz="2400"/>
          </a:p>
          <a:p>
            <a:r>
              <a:rPr lang="zh-CN" altLang="en-US" sz="2400"/>
              <a:t>差手写部分</a:t>
            </a:r>
          </a:p>
        </p:txBody>
      </p:sp>
      <p:sp>
        <p:nvSpPr>
          <p:cNvPr id="16387" name="Line 3">
            <a:extLst>
              <a:ext uri="{FF2B5EF4-FFF2-40B4-BE49-F238E27FC236}">
                <a16:creationId xmlns:a16="http://schemas.microsoft.com/office/drawing/2014/main" id="{6635EAC3-26BE-28C9-7D09-CCC43C6D67F3}"/>
              </a:ext>
            </a:extLst>
          </p:cNvPr>
          <p:cNvSpPr>
            <a:spLocks noChangeShapeType="1"/>
          </p:cNvSpPr>
          <p:nvPr/>
        </p:nvSpPr>
        <p:spPr bwMode="auto">
          <a:xfrm>
            <a:off x="4343400" y="1371600"/>
            <a:ext cx="0" cy="381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88" name="Line 4">
            <a:extLst>
              <a:ext uri="{FF2B5EF4-FFF2-40B4-BE49-F238E27FC236}">
                <a16:creationId xmlns:a16="http://schemas.microsoft.com/office/drawing/2014/main" id="{856C209B-7BFB-F472-BDCD-5CD76C20667E}"/>
              </a:ext>
            </a:extLst>
          </p:cNvPr>
          <p:cNvSpPr>
            <a:spLocks noChangeShapeType="1"/>
          </p:cNvSpPr>
          <p:nvPr/>
        </p:nvSpPr>
        <p:spPr bwMode="auto">
          <a:xfrm>
            <a:off x="4343400" y="2133600"/>
            <a:ext cx="0" cy="304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16389" name="Picture 5">
            <a:extLst>
              <a:ext uri="{FF2B5EF4-FFF2-40B4-BE49-F238E27FC236}">
                <a16:creationId xmlns:a16="http://schemas.microsoft.com/office/drawing/2014/main" id="{BC74D441-31A2-AFA0-12E9-ECC36ADEC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6240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14F74D0B-D307-3041-0323-427F27BECD2F}"/>
              </a:ext>
            </a:extLst>
          </p:cNvPr>
          <p:cNvSpPr>
            <a:spLocks noGrp="1" noChangeArrowheads="1"/>
          </p:cNvSpPr>
          <p:nvPr>
            <p:ph idx="1"/>
          </p:nvPr>
        </p:nvSpPr>
        <p:spPr>
          <a:xfrm>
            <a:off x="395288" y="1600200"/>
            <a:ext cx="8229600" cy="4495800"/>
          </a:xfrm>
        </p:spPr>
        <p:txBody>
          <a:bodyPr/>
          <a:lstStyle/>
          <a:p>
            <a:pPr>
              <a:lnSpc>
                <a:spcPct val="140000"/>
              </a:lnSpc>
              <a:buFontTx/>
              <a:buNone/>
            </a:pPr>
            <a:r>
              <a:rPr lang="en-US" altLang="zh-CN" sz="2400"/>
              <a:t>   </a:t>
            </a:r>
            <a:r>
              <a:rPr lang="zh-CN" altLang="en-US" sz="2400">
                <a:latin typeface="Comic Sans MS" panose="030F0702030302020204" pitchFamily="66" charset="0"/>
                <a:ea typeface="黑体" panose="02010609060101010101" pitchFamily="49" charset="-122"/>
              </a:rPr>
              <a:t>根据</a:t>
            </a:r>
            <a:r>
              <a:rPr lang="en-US" altLang="zh-CN" sz="2400">
                <a:latin typeface="Comic Sans MS" panose="030F0702030302020204" pitchFamily="66" charset="0"/>
                <a:ea typeface="黑体" panose="02010609060101010101" pitchFamily="49" charset="-122"/>
              </a:rPr>
              <a:t>F</a:t>
            </a:r>
            <a:r>
              <a:rPr lang="en-US" altLang="zh-CN" sz="2400" baseline="-250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代极端类型出现的频率估计时：</a:t>
            </a:r>
          </a:p>
          <a:p>
            <a:pPr>
              <a:lnSpc>
                <a:spcPct val="140000"/>
              </a:lnSpc>
              <a:buFontTx/>
              <a:buNone/>
            </a:pPr>
            <a:r>
              <a:rPr lang="zh-CN" altLang="en-US" sz="2400">
                <a:latin typeface="Comic Sans MS" panose="030F0702030302020204" pitchFamily="66" charset="0"/>
                <a:ea typeface="黑体" panose="02010609060101010101" pitchFamily="49" charset="-122"/>
              </a:rPr>
              <a:t>  当性状受</a:t>
            </a:r>
            <a:r>
              <a:rPr lang="en-US" altLang="zh-CN" sz="2400">
                <a:latin typeface="Comic Sans MS" panose="030F0702030302020204" pitchFamily="66" charset="0"/>
                <a:ea typeface="黑体" panose="02010609060101010101" pitchFamily="49" charset="-122"/>
              </a:rPr>
              <a:t>1</a:t>
            </a:r>
            <a:r>
              <a:rPr lang="zh-CN" altLang="en-US" sz="2400">
                <a:latin typeface="Comic Sans MS" panose="030F0702030302020204" pitchFamily="66" charset="0"/>
                <a:ea typeface="黑体" panose="02010609060101010101" pitchFamily="49" charset="-122"/>
              </a:rPr>
              <a:t>对基因支配：</a:t>
            </a:r>
            <a:r>
              <a:rPr lang="en-US" altLang="zh-CN" sz="2400">
                <a:latin typeface="Comic Sans MS" panose="030F0702030302020204" pitchFamily="66" charset="0"/>
                <a:ea typeface="黑体" panose="02010609060101010101" pitchFamily="49" charset="-122"/>
              </a:rPr>
              <a:t>AA × aa   </a:t>
            </a:r>
            <a:r>
              <a:rPr lang="en-US" altLang="zh-CN" sz="2400">
                <a:latin typeface="Comic Sans MS" panose="030F0702030302020204" pitchFamily="66" charset="0"/>
                <a:ea typeface="黑体" panose="02010609060101010101" pitchFamily="49" charset="-122"/>
                <a:sym typeface="Wingdings 3" panose="05040102010807070707" pitchFamily="18" charset="2"/>
              </a:rPr>
              <a:t> F</a:t>
            </a:r>
            <a:r>
              <a:rPr lang="en-US" altLang="zh-CN" sz="2400" baseline="-25000">
                <a:latin typeface="Comic Sans MS" panose="030F0702030302020204" pitchFamily="66" charset="0"/>
                <a:ea typeface="黑体" panose="02010609060101010101" pitchFamily="49" charset="-122"/>
                <a:sym typeface="Wingdings 3" panose="05040102010807070707" pitchFamily="18" charset="2"/>
              </a:rPr>
              <a:t>2 </a:t>
            </a:r>
            <a:r>
              <a:rPr lang="zh-CN" altLang="en-US" sz="2400">
                <a:latin typeface="Comic Sans MS" panose="030F0702030302020204" pitchFamily="66" charset="0"/>
                <a:ea typeface="黑体" panose="02010609060101010101" pitchFamily="49" charset="-122"/>
                <a:sym typeface="Wingdings 3" panose="05040102010807070707" pitchFamily="18" charset="2"/>
              </a:rPr>
              <a:t>极端类型  </a:t>
            </a:r>
            <a:r>
              <a:rPr lang="en-US" altLang="zh-CN" sz="2400">
                <a:latin typeface="Comic Sans MS" panose="030F0702030302020204" pitchFamily="66" charset="0"/>
                <a:ea typeface="黑体" panose="02010609060101010101" pitchFamily="49" charset="-122"/>
                <a:sym typeface="Wingdings 3" panose="05040102010807070707" pitchFamily="18" charset="2"/>
              </a:rPr>
              <a:t>1/4</a:t>
            </a:r>
          </a:p>
          <a:p>
            <a:pPr>
              <a:lnSpc>
                <a:spcPct val="140000"/>
              </a:lnSpc>
              <a:buFontTx/>
              <a:buNone/>
            </a:pPr>
            <a:r>
              <a:rPr lang="en-US" altLang="zh-CN" sz="2400">
                <a:latin typeface="Comic Sans MS" panose="030F0702030302020204" pitchFamily="66" charset="0"/>
                <a:ea typeface="黑体" panose="02010609060101010101" pitchFamily="49" charset="-122"/>
                <a:sym typeface="Wingdings 3" panose="05040102010807070707" pitchFamily="18" charset="2"/>
              </a:rPr>
              <a:t>                2              AABB</a:t>
            </a:r>
            <a:r>
              <a:rPr lang="en-US" altLang="zh-CN" sz="2400">
                <a:latin typeface="Comic Sans MS" panose="030F0702030302020204" pitchFamily="66" charset="0"/>
                <a:ea typeface="黑体" panose="02010609060101010101" pitchFamily="49" charset="-122"/>
              </a:rPr>
              <a:t>×aabb  </a:t>
            </a:r>
            <a:r>
              <a:rPr lang="en-US" altLang="zh-CN" sz="2400">
                <a:latin typeface="Comic Sans MS" panose="030F0702030302020204" pitchFamily="66" charset="0"/>
                <a:ea typeface="黑体" panose="02010609060101010101" pitchFamily="49" charset="-122"/>
                <a:sym typeface="Wingdings 3" panose="05040102010807070707" pitchFamily="18" charset="2"/>
              </a:rPr>
              <a:t> F</a:t>
            </a:r>
            <a:r>
              <a:rPr lang="en-US" altLang="zh-CN" sz="2400" baseline="-25000">
                <a:latin typeface="Comic Sans MS" panose="030F0702030302020204" pitchFamily="66" charset="0"/>
                <a:ea typeface="黑体" panose="02010609060101010101" pitchFamily="49" charset="-122"/>
                <a:sym typeface="Wingdings 3" panose="05040102010807070707" pitchFamily="18" charset="2"/>
              </a:rPr>
              <a:t>2 </a:t>
            </a:r>
            <a:r>
              <a:rPr lang="zh-CN" altLang="en-US" sz="2400">
                <a:latin typeface="Comic Sans MS" panose="030F0702030302020204" pitchFamily="66" charset="0"/>
                <a:ea typeface="黑体" panose="02010609060101010101" pitchFamily="49" charset="-122"/>
                <a:sym typeface="Wingdings 3" panose="05040102010807070707" pitchFamily="18" charset="2"/>
              </a:rPr>
              <a:t>极端类型  </a:t>
            </a:r>
            <a:r>
              <a:rPr lang="en-US" altLang="zh-CN" sz="2400">
                <a:latin typeface="Comic Sans MS" panose="030F0702030302020204" pitchFamily="66" charset="0"/>
                <a:ea typeface="黑体" panose="02010609060101010101" pitchFamily="49" charset="-122"/>
                <a:sym typeface="Wingdings 3" panose="05040102010807070707" pitchFamily="18" charset="2"/>
              </a:rPr>
              <a:t>1/16</a:t>
            </a:r>
          </a:p>
          <a:p>
            <a:pPr>
              <a:lnSpc>
                <a:spcPct val="140000"/>
              </a:lnSpc>
              <a:buFontTx/>
              <a:buNone/>
            </a:pPr>
            <a:r>
              <a:rPr lang="en-US" altLang="zh-CN" sz="2400">
                <a:latin typeface="Comic Sans MS" panose="030F0702030302020204" pitchFamily="66" charset="0"/>
                <a:ea typeface="黑体" panose="02010609060101010101" pitchFamily="49" charset="-122"/>
                <a:sym typeface="Wingdings 3" panose="05040102010807070707" pitchFamily="18" charset="2"/>
              </a:rPr>
              <a:t>                3        AABBCC</a:t>
            </a:r>
            <a:r>
              <a:rPr lang="en-US" altLang="zh-CN" sz="2400">
                <a:latin typeface="Comic Sans MS" panose="030F0702030302020204" pitchFamily="66" charset="0"/>
                <a:ea typeface="黑体" panose="02010609060101010101" pitchFamily="49" charset="-122"/>
              </a:rPr>
              <a:t>×aabbcc </a:t>
            </a:r>
            <a:r>
              <a:rPr lang="en-US" altLang="zh-CN" sz="2400">
                <a:latin typeface="Comic Sans MS" panose="030F0702030302020204" pitchFamily="66" charset="0"/>
                <a:ea typeface="黑体" panose="02010609060101010101" pitchFamily="49" charset="-122"/>
                <a:sym typeface="Wingdings 3" panose="05040102010807070707" pitchFamily="18" charset="2"/>
              </a:rPr>
              <a:t> F</a:t>
            </a:r>
            <a:r>
              <a:rPr lang="en-US" altLang="zh-CN" sz="2400" baseline="-25000">
                <a:latin typeface="Comic Sans MS" panose="030F0702030302020204" pitchFamily="66" charset="0"/>
                <a:ea typeface="黑体" panose="02010609060101010101" pitchFamily="49" charset="-122"/>
                <a:sym typeface="Wingdings 3" panose="05040102010807070707" pitchFamily="18" charset="2"/>
              </a:rPr>
              <a:t>2 </a:t>
            </a:r>
            <a:r>
              <a:rPr lang="zh-CN" altLang="en-US" sz="2400">
                <a:latin typeface="Comic Sans MS" panose="030F0702030302020204" pitchFamily="66" charset="0"/>
                <a:ea typeface="黑体" panose="02010609060101010101" pitchFamily="49" charset="-122"/>
                <a:sym typeface="Wingdings 3" panose="05040102010807070707" pitchFamily="18" charset="2"/>
              </a:rPr>
              <a:t>极端类型  </a:t>
            </a:r>
            <a:r>
              <a:rPr lang="en-US" altLang="zh-CN" sz="2400">
                <a:latin typeface="Comic Sans MS" panose="030F0702030302020204" pitchFamily="66" charset="0"/>
                <a:ea typeface="黑体" panose="02010609060101010101" pitchFamily="49" charset="-122"/>
                <a:sym typeface="Wingdings 3" panose="05040102010807070707" pitchFamily="18" charset="2"/>
              </a:rPr>
              <a:t>1/64</a:t>
            </a:r>
          </a:p>
          <a:p>
            <a:pPr>
              <a:lnSpc>
                <a:spcPct val="140000"/>
              </a:lnSpc>
              <a:buFontTx/>
              <a:buNone/>
            </a:pPr>
            <a:r>
              <a:rPr lang="en-US" altLang="zh-CN" sz="2400">
                <a:latin typeface="Comic Sans MS" panose="030F0702030302020204" pitchFamily="66" charset="0"/>
                <a:ea typeface="黑体" panose="02010609060101010101" pitchFamily="49" charset="-122"/>
                <a:sym typeface="Wingdings 3" panose="05040102010807070707" pitchFamily="18" charset="2"/>
              </a:rPr>
              <a:t>                n                                     F</a:t>
            </a:r>
            <a:r>
              <a:rPr lang="en-US" altLang="zh-CN" sz="2400" baseline="-25000">
                <a:latin typeface="Comic Sans MS" panose="030F0702030302020204" pitchFamily="66" charset="0"/>
                <a:ea typeface="黑体" panose="02010609060101010101" pitchFamily="49" charset="-122"/>
                <a:sym typeface="Wingdings 3" panose="05040102010807070707" pitchFamily="18" charset="2"/>
              </a:rPr>
              <a:t>2 </a:t>
            </a:r>
            <a:r>
              <a:rPr lang="zh-CN" altLang="en-US" sz="2400">
                <a:latin typeface="Comic Sans MS" panose="030F0702030302020204" pitchFamily="66" charset="0"/>
                <a:ea typeface="黑体" panose="02010609060101010101" pitchFamily="49" charset="-122"/>
                <a:sym typeface="Wingdings 3" panose="05040102010807070707" pitchFamily="18" charset="2"/>
              </a:rPr>
              <a:t>极端类型  </a:t>
            </a:r>
            <a:r>
              <a:rPr lang="en-US" altLang="zh-CN" sz="2400">
                <a:latin typeface="Comic Sans MS" panose="030F0702030302020204" pitchFamily="66" charset="0"/>
                <a:ea typeface="黑体" panose="02010609060101010101" pitchFamily="49" charset="-122"/>
                <a:sym typeface="Wingdings 3" panose="05040102010807070707" pitchFamily="18" charset="2"/>
              </a:rPr>
              <a:t>(1/4)</a:t>
            </a:r>
            <a:r>
              <a:rPr lang="en-US" altLang="zh-CN" sz="2400" baseline="30000">
                <a:latin typeface="Comic Sans MS" panose="030F0702030302020204" pitchFamily="66" charset="0"/>
                <a:ea typeface="黑体" panose="02010609060101010101" pitchFamily="49" charset="-122"/>
                <a:sym typeface="Wingdings 3" panose="05040102010807070707" pitchFamily="18" charset="2"/>
              </a:rPr>
              <a:t>n</a:t>
            </a:r>
          </a:p>
          <a:p>
            <a:pPr>
              <a:lnSpc>
                <a:spcPct val="140000"/>
              </a:lnSpc>
              <a:buFontTx/>
              <a:buNone/>
            </a:pPr>
            <a:r>
              <a:rPr lang="en-US" altLang="zh-CN" sz="2400">
                <a:latin typeface="Comic Sans MS" panose="030F0702030302020204" pitchFamily="66" charset="0"/>
                <a:ea typeface="黑体" panose="02010609060101010101" pitchFamily="49" charset="-122"/>
                <a:sym typeface="Wingdings 3" panose="05040102010807070707" pitchFamily="18" charset="2"/>
              </a:rPr>
              <a:t>     </a:t>
            </a:r>
            <a:endParaRPr lang="en-US" altLang="en-US" sz="2400">
              <a:latin typeface="Comic Sans MS" panose="030F0702030302020204" pitchFamily="66" charset="0"/>
              <a:ea typeface="黑体" panose="02010609060101010101" pitchFamily="49" charset="-122"/>
              <a:sym typeface="Wingdings 3" panose="05040102010807070707" pitchFamily="18" charset="2"/>
            </a:endParaRPr>
          </a:p>
        </p:txBody>
      </p:sp>
      <p:sp>
        <p:nvSpPr>
          <p:cNvPr id="17411" name="Rectangle 4">
            <a:extLst>
              <a:ext uri="{FF2B5EF4-FFF2-40B4-BE49-F238E27FC236}">
                <a16:creationId xmlns:a16="http://schemas.microsoft.com/office/drawing/2014/main" id="{2CA2D8FC-F02F-4508-F44E-DBA493756088}"/>
              </a:ext>
            </a:extLst>
          </p:cNvPr>
          <p:cNvSpPr>
            <a:spLocks noChangeArrowheads="1"/>
          </p:cNvSpPr>
          <p:nvPr/>
        </p:nvSpPr>
        <p:spPr bwMode="auto">
          <a:xfrm>
            <a:off x="685800" y="611188"/>
            <a:ext cx="7405688"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ClrTx/>
              <a:buFontTx/>
              <a:buNone/>
            </a:pPr>
            <a:r>
              <a:rPr lang="zh-CN" altLang="en-US" sz="3600">
                <a:solidFill>
                  <a:srgbClr val="FFFF00"/>
                </a:solidFill>
                <a:latin typeface="黑体" panose="02010609060101010101" pitchFamily="49" charset="-122"/>
                <a:ea typeface="黑体" panose="02010609060101010101" pitchFamily="49" charset="-122"/>
              </a:rPr>
              <a:t>（</a:t>
            </a:r>
            <a:r>
              <a:rPr lang="en-US" altLang="zh-CN" sz="3600">
                <a:solidFill>
                  <a:srgbClr val="FFFF00"/>
                </a:solidFill>
                <a:latin typeface="黑体" panose="02010609060101010101" pitchFamily="49" charset="-122"/>
                <a:ea typeface="黑体" panose="02010609060101010101" pitchFamily="49" charset="-122"/>
              </a:rPr>
              <a:t>3</a:t>
            </a:r>
            <a:r>
              <a:rPr lang="zh-CN" altLang="en-US" sz="3600">
                <a:solidFill>
                  <a:srgbClr val="FFFF00"/>
                </a:solidFill>
                <a:latin typeface="黑体" panose="02010609060101010101" pitchFamily="49" charset="-122"/>
                <a:ea typeface="黑体" panose="02010609060101010101" pitchFamily="49" charset="-122"/>
              </a:rPr>
              <a:t>）数量性状基因数的估计</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07697B6-74B0-4C01-8BF3-2878A40B7139}"/>
              </a:ext>
            </a:extLst>
          </p:cNvPr>
          <p:cNvSpPr>
            <a:spLocks noGrp="1" noChangeArrowheads="1"/>
          </p:cNvSpPr>
          <p:nvPr>
            <p:ph type="title"/>
          </p:nvPr>
        </p:nvSpPr>
        <p:spPr>
          <a:xfrm>
            <a:off x="2286000" y="0"/>
            <a:ext cx="6019800" cy="1143000"/>
          </a:xfrm>
        </p:spPr>
        <p:txBody>
          <a:bodyPr/>
          <a:lstStyle/>
          <a:p>
            <a:pPr algn="l"/>
            <a:r>
              <a:rPr lang="en-US" altLang="zh-CN" sz="3600">
                <a:solidFill>
                  <a:srgbClr val="FFFF00"/>
                </a:solidFill>
                <a:latin typeface="华文新魏" panose="02010800040101010101" pitchFamily="2" charset="-122"/>
                <a:ea typeface="华文新魏" panose="02010800040101010101" pitchFamily="2" charset="-122"/>
              </a:rPr>
              <a:t>6.1.3 </a:t>
            </a:r>
            <a:r>
              <a:rPr lang="zh-CN" altLang="en-US" sz="3600">
                <a:solidFill>
                  <a:srgbClr val="FFFF00"/>
                </a:solidFill>
                <a:latin typeface="黑体" panose="02010609060101010101" pitchFamily="49" charset="-122"/>
                <a:ea typeface="黑体" panose="02010609060101010101" pitchFamily="49" charset="-122"/>
              </a:rPr>
              <a:t>阈性状及其特性</a:t>
            </a:r>
          </a:p>
        </p:txBody>
      </p:sp>
      <p:sp>
        <p:nvSpPr>
          <p:cNvPr id="18435" name="Rectangle 3">
            <a:extLst>
              <a:ext uri="{FF2B5EF4-FFF2-40B4-BE49-F238E27FC236}">
                <a16:creationId xmlns:a16="http://schemas.microsoft.com/office/drawing/2014/main" id="{5705F76A-66A9-365F-95EE-E1E3ADE32246}"/>
              </a:ext>
            </a:extLst>
          </p:cNvPr>
          <p:cNvSpPr>
            <a:spLocks noGrp="1" noChangeArrowheads="1"/>
          </p:cNvSpPr>
          <p:nvPr>
            <p:ph idx="1"/>
          </p:nvPr>
        </p:nvSpPr>
        <p:spPr>
          <a:xfrm>
            <a:off x="457200" y="914400"/>
            <a:ext cx="8229600" cy="4953000"/>
          </a:xfrm>
        </p:spPr>
        <p:txBody>
          <a:bodyPr/>
          <a:lstStyle/>
          <a:p>
            <a:pPr marL="0" indent="0">
              <a:lnSpc>
                <a:spcPct val="120000"/>
              </a:lnSpc>
              <a:buFontTx/>
              <a:buNone/>
            </a:pPr>
            <a:r>
              <a:rPr lang="zh-CN" altLang="en-US" sz="2000">
                <a:solidFill>
                  <a:srgbClr val="FFFF00"/>
                </a:solidFill>
                <a:latin typeface="Comic Sans MS" panose="030F0702030302020204" pitchFamily="66" charset="0"/>
                <a:ea typeface="黑体" panose="02010609060101010101" pitchFamily="49" charset="-122"/>
              </a:rPr>
              <a:t>阈性状</a:t>
            </a:r>
            <a:r>
              <a:rPr lang="en-US" altLang="zh-CN" sz="2000">
                <a:latin typeface="Comic Sans MS" panose="030F0702030302020204" pitchFamily="66" charset="0"/>
                <a:ea typeface="黑体" panose="02010609060101010101" pitchFamily="49" charset="-122"/>
              </a:rPr>
              <a:t>(threshold character/trait )</a:t>
            </a:r>
            <a:r>
              <a:rPr lang="zh-CN" altLang="en-US" sz="2000">
                <a:latin typeface="Comic Sans MS" panose="030F0702030302020204" pitchFamily="66" charset="0"/>
                <a:ea typeface="黑体" panose="02010609060101010101" pitchFamily="49" charset="-122"/>
              </a:rPr>
              <a:t>：遗传基础是微效多基因、表型是非连续变异的一类性状 ，是一类重要的数量性状 。                    </a:t>
            </a:r>
          </a:p>
          <a:p>
            <a:pPr marL="0" indent="0">
              <a:buFontTx/>
              <a:buNone/>
            </a:pPr>
            <a:r>
              <a:rPr lang="zh-CN" altLang="en-US" sz="2400">
                <a:latin typeface="Comic Sans MS" panose="030F0702030302020204" pitchFamily="66" charset="0"/>
                <a:ea typeface="黑体" panose="02010609060101010101" pitchFamily="49" charset="-122"/>
              </a:rPr>
              <a:t>                                     </a:t>
            </a:r>
            <a:r>
              <a:rPr lang="zh-CN" altLang="en-US" sz="2000">
                <a:latin typeface="Comic Sans MS" panose="030F0702030302020204" pitchFamily="66" charset="0"/>
                <a:ea typeface="黑体" panose="02010609060101010101" pitchFamily="49" charset="-122"/>
              </a:rPr>
              <a:t>呈正态分布（连续分布以</a:t>
            </a:r>
            <a:r>
              <a:rPr lang="en-US" altLang="zh-CN" sz="2000">
                <a:latin typeface="Comic Sans MS" panose="030F0702030302020204" pitchFamily="66" charset="0"/>
                <a:ea typeface="黑体" panose="02010609060101010101" pitchFamily="49" charset="-122"/>
              </a:rPr>
              <a:t>X</a:t>
            </a:r>
            <a:r>
              <a:rPr lang="zh-CN" altLang="en-US" sz="2000">
                <a:latin typeface="Comic Sans MS" panose="030F0702030302020204" pitchFamily="66" charset="0"/>
                <a:ea typeface="黑体" panose="02010609060101010101" pitchFamily="49" charset="-122"/>
              </a:rPr>
              <a:t>表示）</a:t>
            </a:r>
          </a:p>
          <a:p>
            <a:pPr marL="0" indent="0">
              <a:buFontTx/>
              <a:buNone/>
            </a:pPr>
            <a:r>
              <a:rPr lang="zh-CN" altLang="en-US" sz="2000">
                <a:latin typeface="Comic Sans MS" panose="030F0702030302020204" pitchFamily="66" charset="0"/>
                <a:ea typeface="黑体" panose="02010609060101010101" pitchFamily="49" charset="-122"/>
              </a:rPr>
              <a:t>                                            可以计数的间断分布（以</a:t>
            </a:r>
            <a:r>
              <a:rPr lang="en-US" altLang="zh-CN" sz="2000">
                <a:latin typeface="Comic Sans MS" panose="030F0702030302020204" pitchFamily="66" charset="0"/>
                <a:ea typeface="黑体" panose="02010609060101010101" pitchFamily="49" charset="-122"/>
              </a:rPr>
              <a:t>P</a:t>
            </a:r>
            <a:r>
              <a:rPr lang="zh-CN" altLang="en-US" sz="2000">
                <a:latin typeface="Comic Sans MS" panose="030F0702030302020204" pitchFamily="66" charset="0"/>
                <a:ea typeface="黑体" panose="02010609060101010101" pitchFamily="49" charset="-122"/>
              </a:rPr>
              <a:t>表示）</a:t>
            </a:r>
          </a:p>
        </p:txBody>
      </p:sp>
      <p:sp>
        <p:nvSpPr>
          <p:cNvPr id="18436" name="Text Box 4">
            <a:extLst>
              <a:ext uri="{FF2B5EF4-FFF2-40B4-BE49-F238E27FC236}">
                <a16:creationId xmlns:a16="http://schemas.microsoft.com/office/drawing/2014/main" id="{6DF9EF87-BA4D-3A77-8871-B406AFD07966}"/>
              </a:ext>
            </a:extLst>
          </p:cNvPr>
          <p:cNvSpPr txBox="1">
            <a:spLocks noChangeArrowheads="1"/>
          </p:cNvSpPr>
          <p:nvPr/>
        </p:nvSpPr>
        <p:spPr bwMode="auto">
          <a:xfrm>
            <a:off x="1143000" y="1981200"/>
            <a:ext cx="2286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000">
                <a:ea typeface="黑体" panose="02010609060101010101" pitchFamily="49" charset="-122"/>
              </a:rPr>
              <a:t>阈性状的两种分布</a:t>
            </a:r>
          </a:p>
        </p:txBody>
      </p:sp>
      <p:sp>
        <p:nvSpPr>
          <p:cNvPr id="18437" name="AutoShape 6">
            <a:extLst>
              <a:ext uri="{FF2B5EF4-FFF2-40B4-BE49-F238E27FC236}">
                <a16:creationId xmlns:a16="http://schemas.microsoft.com/office/drawing/2014/main" id="{BD4B0296-2FB9-3DF9-8C27-514322D375D2}"/>
              </a:ext>
            </a:extLst>
          </p:cNvPr>
          <p:cNvSpPr>
            <a:spLocks/>
          </p:cNvSpPr>
          <p:nvPr/>
        </p:nvSpPr>
        <p:spPr bwMode="auto">
          <a:xfrm>
            <a:off x="3581400" y="1905000"/>
            <a:ext cx="152400" cy="685800"/>
          </a:xfrm>
          <a:prstGeom prst="leftBrace">
            <a:avLst>
              <a:gd name="adj1" fmla="val 3750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pic>
        <p:nvPicPr>
          <p:cNvPr id="18438" name="Picture 7">
            <a:extLst>
              <a:ext uri="{FF2B5EF4-FFF2-40B4-BE49-F238E27FC236}">
                <a16:creationId xmlns:a16="http://schemas.microsoft.com/office/drawing/2014/main" id="{01804F34-B42D-B6A6-496C-D98B9C098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124200"/>
            <a:ext cx="4227513"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8">
            <a:extLst>
              <a:ext uri="{FF2B5EF4-FFF2-40B4-BE49-F238E27FC236}">
                <a16:creationId xmlns:a16="http://schemas.microsoft.com/office/drawing/2014/main" id="{4FB19213-AEA5-2310-918A-8EB861A29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170238"/>
            <a:ext cx="40211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0" name="Rectangle 11">
            <a:extLst>
              <a:ext uri="{FF2B5EF4-FFF2-40B4-BE49-F238E27FC236}">
                <a16:creationId xmlns:a16="http://schemas.microsoft.com/office/drawing/2014/main" id="{128E3CB1-250E-3B8C-DB71-4A7EC8AD4928}"/>
              </a:ext>
            </a:extLst>
          </p:cNvPr>
          <p:cNvSpPr>
            <a:spLocks noChangeArrowheads="1"/>
          </p:cNvSpPr>
          <p:nvPr/>
        </p:nvSpPr>
        <p:spPr bwMode="auto">
          <a:xfrm>
            <a:off x="914400" y="5715000"/>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zh-CN" altLang="en-US" sz="2800">
                <a:latin typeface="黑体" panose="02010609060101010101" pitchFamily="49" charset="-122"/>
                <a:ea typeface="黑体" panose="02010609060101010101" pitchFamily="49" charset="-122"/>
              </a:rPr>
              <a:t>表示发生率为</a:t>
            </a:r>
            <a:r>
              <a:rPr lang="en-US" altLang="zh-CN" sz="2800">
                <a:latin typeface="黑体" panose="02010609060101010101" pitchFamily="49" charset="-122"/>
                <a:ea typeface="黑体" panose="02010609060101010101" pitchFamily="49" charset="-122"/>
              </a:rPr>
              <a:t>20%</a:t>
            </a:r>
            <a:r>
              <a:rPr lang="zh-CN" altLang="en-US" sz="2800">
                <a:latin typeface="黑体" panose="02010609060101010101" pitchFamily="49" charset="-122"/>
                <a:ea typeface="黑体" panose="02010609060101010101" pitchFamily="49" charset="-122"/>
              </a:rPr>
              <a:t>的阈性状的两种分布的特征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406E79BA-CC38-43EA-BBAF-B4A45EF626CB}"/>
              </a:ext>
            </a:extLst>
          </p:cNvPr>
          <p:cNvSpPr>
            <a:spLocks noGrp="1" noChangeArrowheads="1"/>
          </p:cNvSpPr>
          <p:nvPr>
            <p:ph idx="1"/>
          </p:nvPr>
        </p:nvSpPr>
        <p:spPr>
          <a:xfrm>
            <a:off x="457200" y="685800"/>
            <a:ext cx="8229600" cy="5410200"/>
          </a:xfrm>
        </p:spPr>
        <p:txBody>
          <a:bodyPr/>
          <a:lstStyle/>
          <a:p>
            <a:pPr marL="0" indent="0">
              <a:lnSpc>
                <a:spcPct val="160000"/>
              </a:lnSpc>
              <a:buFontTx/>
              <a:buNone/>
            </a:pPr>
            <a:r>
              <a:rPr lang="en-US" altLang="zh-CN" sz="2400" b="1">
                <a:latin typeface="宋体" panose="02010600030101010101" pitchFamily="2" charset="-122"/>
              </a:rPr>
              <a:t>    </a:t>
            </a:r>
            <a:r>
              <a:rPr lang="zh-CN" altLang="en-US" sz="2400">
                <a:solidFill>
                  <a:srgbClr val="FFFF00"/>
                </a:solidFill>
                <a:latin typeface="Comic Sans MS" panose="030F0702030302020204" pitchFamily="66" charset="0"/>
                <a:ea typeface="黑体" panose="02010609060101010101" pitchFamily="49" charset="-122"/>
              </a:rPr>
              <a:t>阈性状是一类重要的数量性状</a:t>
            </a:r>
            <a:r>
              <a:rPr lang="zh-CN" altLang="en-US" sz="2400">
                <a:latin typeface="Comic Sans MS" panose="030F0702030302020204" pitchFamily="66" charset="0"/>
                <a:ea typeface="黑体" panose="02010609060101010101" pitchFamily="49" charset="-122"/>
              </a:rPr>
              <a:t>：</a:t>
            </a:r>
          </a:p>
          <a:p>
            <a:pPr marL="0" indent="0">
              <a:lnSpc>
                <a:spcPct val="160000"/>
              </a:lnSpc>
              <a:buFontTx/>
              <a:buNone/>
            </a:pPr>
            <a:r>
              <a:rPr lang="zh-CN" altLang="en-US" sz="2400">
                <a:latin typeface="Comic Sans MS" panose="030F0702030302020204" pitchFamily="66" charset="0"/>
                <a:ea typeface="黑体" panose="02010609060101010101" pitchFamily="49" charset="-122"/>
              </a:rPr>
              <a:t>       动、植物包括人类在内的抗病能力如“患病”或“正常” ；“存活”或“死亡” ；又如某些哺乳动物的前后肢的指（趾）数，多数个体有正常数目的指（趾） ，但少数个体可以出现多指（趾）等等，均属于阈性状。只含有一个阈值的阈性状又称为二者居一性状，或称全或无（ </a:t>
            </a:r>
            <a:r>
              <a:rPr lang="en-US" altLang="zh-CN" sz="2400">
                <a:latin typeface="Comic Sans MS" panose="030F0702030302020204" pitchFamily="66" charset="0"/>
                <a:ea typeface="黑体" panose="02010609060101010101" pitchFamily="49" charset="-122"/>
              </a:rPr>
              <a:t>all or none</a:t>
            </a:r>
            <a:r>
              <a:rPr lang="zh-CN" altLang="en-US" sz="2400">
                <a:latin typeface="Comic Sans MS" panose="030F0702030302020204" pitchFamily="66" charset="0"/>
                <a:ea typeface="黑体" panose="02010609060101010101" pitchFamily="49" charset="-122"/>
              </a:rPr>
              <a:t>）性状。阈性状与非阈性状的数量遗传学分析的原理和方法基本相同，但在处理上有所差别。</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a:extLst>
              <a:ext uri="{FF2B5EF4-FFF2-40B4-BE49-F238E27FC236}">
                <a16:creationId xmlns:a16="http://schemas.microsoft.com/office/drawing/2014/main" id="{70AFAE80-A91A-0D60-AA35-1D1E4DE9737A}"/>
              </a:ext>
            </a:extLst>
          </p:cNvPr>
          <p:cNvSpPr>
            <a:spLocks noGrp="1" noChangeArrowheads="1"/>
          </p:cNvSpPr>
          <p:nvPr>
            <p:ph idx="1"/>
          </p:nvPr>
        </p:nvSpPr>
        <p:spPr>
          <a:xfrm>
            <a:off x="381000" y="609600"/>
            <a:ext cx="8534400" cy="5486400"/>
          </a:xfrm>
        </p:spPr>
        <p:txBody>
          <a:bodyPr/>
          <a:lstStyle/>
          <a:p>
            <a:pPr marL="0" indent="0">
              <a:lnSpc>
                <a:spcPct val="120000"/>
              </a:lnSpc>
              <a:buFontTx/>
              <a:buNone/>
            </a:pPr>
            <a:r>
              <a:rPr lang="zh-CN" altLang="en-US">
                <a:latin typeface="Comic Sans MS" panose="030F0702030302020204" pitchFamily="66" charset="0"/>
                <a:ea typeface="黑体" panose="02010609060101010101" pitchFamily="49" charset="-122"/>
              </a:rPr>
              <a:t>人类多基因遗传病有</a:t>
            </a:r>
            <a:r>
              <a:rPr lang="en-US" altLang="zh-CN">
                <a:latin typeface="Comic Sans MS" panose="030F0702030302020204" pitchFamily="66" charset="0"/>
                <a:ea typeface="黑体" panose="02010609060101010101" pitchFamily="49" charset="-122"/>
              </a:rPr>
              <a:t>:</a:t>
            </a:r>
          </a:p>
          <a:p>
            <a:pPr marL="0" indent="0">
              <a:lnSpc>
                <a:spcPct val="120000"/>
              </a:lnSpc>
              <a:buFontTx/>
              <a:buNone/>
            </a:pPr>
            <a:r>
              <a:rPr lang="zh-CN" altLang="en-US">
                <a:latin typeface="Comic Sans MS" panose="030F0702030302020204" pitchFamily="66" charset="0"/>
                <a:ea typeface="黑体" panose="02010609060101010101" pitchFamily="49" charset="-122"/>
              </a:rPr>
              <a:t>唇裂</a:t>
            </a:r>
            <a:r>
              <a:rPr lang="en-US" altLang="zh-CN">
                <a:latin typeface="Comic Sans MS" panose="030F0702030302020204" pitchFamily="66" charset="0"/>
                <a:ea typeface="黑体" panose="02010609060101010101" pitchFamily="49" charset="-122"/>
              </a:rPr>
              <a:t>±</a:t>
            </a:r>
            <a:r>
              <a:rPr lang="zh-CN" altLang="en-US">
                <a:latin typeface="Comic Sans MS" panose="030F0702030302020204" pitchFamily="66" charset="0"/>
                <a:ea typeface="黑体" panose="02010609060101010101" pitchFamily="49" charset="-122"/>
              </a:rPr>
              <a:t>腭裂、腭裂、脊柱裂、无脑儿、</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先天性心脏病、</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精神分裂症、</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原发性高血压、</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冠心病、</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糖尿病、</a:t>
            </a:r>
            <a:endParaRPr lang="en-US" altLang="zh-CN">
              <a:latin typeface="Comic Sans MS" panose="030F0702030302020204" pitchFamily="66" charset="0"/>
              <a:ea typeface="黑体" panose="02010609060101010101" pitchFamily="49" charset="-122"/>
            </a:endParaRPr>
          </a:p>
          <a:p>
            <a:pPr marL="0" indent="0">
              <a:lnSpc>
                <a:spcPct val="120000"/>
              </a:lnSpc>
              <a:buFontTx/>
              <a:buNone/>
            </a:pPr>
            <a:r>
              <a:rPr lang="zh-CN" altLang="en-US">
                <a:latin typeface="Comic Sans MS" panose="030F0702030302020204" pitchFamily="66" charset="0"/>
                <a:ea typeface="黑体" panose="02010609060101010101" pitchFamily="49" charset="-122"/>
              </a:rPr>
              <a:t>哮喘等。</a:t>
            </a:r>
          </a:p>
          <a:p>
            <a:pPr marL="0" indent="0">
              <a:lnSpc>
                <a:spcPct val="120000"/>
              </a:lnSpc>
              <a:buFontTx/>
              <a:buNone/>
            </a:pPr>
            <a:r>
              <a:rPr lang="zh-CN" altLang="en-US">
                <a:latin typeface="Comic Sans MS" panose="030F0702030302020204" pitchFamily="66" charset="0"/>
                <a:ea typeface="黑体" panose="02010609060101010101" pitchFamily="49" charset="-122"/>
              </a:rPr>
              <a:t>       </a:t>
            </a:r>
            <a:r>
              <a:rPr lang="en-US" altLang="zh-CN">
                <a:latin typeface="Comic Sans MS" panose="030F0702030302020204" pitchFamily="66" charset="0"/>
                <a:ea typeface="黑体" panose="02010609060101010101" pitchFamily="49" charset="-122"/>
              </a:rPr>
              <a:t> </a:t>
            </a:r>
            <a:endParaRPr lang="zh-CN" altLang="en-US">
              <a:latin typeface="Comic Sans MS" panose="030F0702030302020204" pitchFamily="66" charset="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B2DEDD9E-D654-F703-F22A-DB362A9B83CF}"/>
              </a:ext>
            </a:extLst>
          </p:cNvPr>
          <p:cNvSpPr>
            <a:spLocks noGrp="1" noChangeArrowheads="1"/>
          </p:cNvSpPr>
          <p:nvPr>
            <p:ph type="title"/>
          </p:nvPr>
        </p:nvSpPr>
        <p:spPr>
          <a:xfrm>
            <a:off x="457200" y="228600"/>
            <a:ext cx="8229600" cy="1066800"/>
          </a:xfrm>
        </p:spPr>
        <p:txBody>
          <a:bodyPr/>
          <a:lstStyle/>
          <a:p>
            <a:pPr algn="l"/>
            <a:r>
              <a:rPr lang="en-US" altLang="zh-CN" sz="3200">
                <a:solidFill>
                  <a:srgbClr val="FFFF00"/>
                </a:solidFill>
                <a:latin typeface="黑体" panose="02010609060101010101" pitchFamily="49" charset="-122"/>
                <a:ea typeface="黑体" panose="02010609060101010101" pitchFamily="49" charset="-122"/>
              </a:rPr>
              <a:t>6.2 </a:t>
            </a:r>
            <a:r>
              <a:rPr lang="zh-CN" altLang="en-US" sz="3200">
                <a:solidFill>
                  <a:srgbClr val="FFFF00"/>
                </a:solidFill>
                <a:latin typeface="黑体" panose="02010609060101010101" pitchFamily="49" charset="-122"/>
                <a:ea typeface="黑体" panose="02010609060101010101" pitchFamily="49" charset="-122"/>
              </a:rPr>
              <a:t>数量性状基因座及其作图</a:t>
            </a:r>
          </a:p>
        </p:txBody>
      </p:sp>
      <p:sp>
        <p:nvSpPr>
          <p:cNvPr id="21507" name="内容占位符 2">
            <a:extLst>
              <a:ext uri="{FF2B5EF4-FFF2-40B4-BE49-F238E27FC236}">
                <a16:creationId xmlns:a16="http://schemas.microsoft.com/office/drawing/2014/main" id="{B7E515B8-225B-361B-31D8-E7BF9294DAE3}"/>
              </a:ext>
            </a:extLst>
          </p:cNvPr>
          <p:cNvSpPr>
            <a:spLocks noGrp="1"/>
          </p:cNvSpPr>
          <p:nvPr>
            <p:ph idx="1"/>
          </p:nvPr>
        </p:nvSpPr>
        <p:spPr>
          <a:xfrm>
            <a:off x="457200" y="1219200"/>
            <a:ext cx="8458200" cy="4495800"/>
          </a:xfrm>
        </p:spPr>
        <p:txBody>
          <a:bodyPr/>
          <a:lstStyle/>
          <a:p>
            <a:pPr marL="0" indent="0">
              <a:lnSpc>
                <a:spcPts val="3800"/>
              </a:lnSpc>
              <a:spcBef>
                <a:spcPct val="0"/>
              </a:spcBef>
              <a:buFontTx/>
              <a:buNone/>
            </a:pPr>
            <a:r>
              <a:rPr lang="en-US" altLang="zh-CN" sz="2800">
                <a:solidFill>
                  <a:srgbClr val="FFFF00"/>
                </a:solidFill>
                <a:latin typeface="黑体" panose="02010609060101010101" pitchFamily="49" charset="-122"/>
                <a:ea typeface="黑体" panose="02010609060101010101" pitchFamily="49" charset="-122"/>
              </a:rPr>
              <a:t>6.2.1 </a:t>
            </a:r>
            <a:r>
              <a:rPr lang="zh-CN" altLang="en-US" sz="2800">
                <a:solidFill>
                  <a:srgbClr val="FFFF00"/>
                </a:solidFill>
                <a:latin typeface="黑体" panose="02010609060101010101" pitchFamily="49" charset="-122"/>
                <a:ea typeface="黑体" panose="02010609060101010101" pitchFamily="49" charset="-122"/>
              </a:rPr>
              <a:t>数量性状基因座作图原理与步骤</a:t>
            </a:r>
            <a:r>
              <a:rPr lang="zh-CN" altLang="en-US" sz="2400">
                <a:latin typeface="黑体" panose="02010609060101010101" pitchFamily="49" charset="-122"/>
                <a:ea typeface="黑体" panose="02010609060101010101" pitchFamily="49" charset="-122"/>
              </a:rPr>
              <a:t> </a:t>
            </a:r>
          </a:p>
          <a:p>
            <a:pPr marL="0" indent="0">
              <a:lnSpc>
                <a:spcPts val="3800"/>
              </a:lnSpc>
              <a:spcBef>
                <a:spcPct val="0"/>
              </a:spcBef>
              <a:buFontTx/>
              <a:buNone/>
            </a:pPr>
            <a:endParaRPr lang="en-US" altLang="zh-CN" sz="2400">
              <a:latin typeface="黑体" panose="02010609060101010101" pitchFamily="49" charset="-122"/>
              <a:ea typeface="黑体" panose="02010609060101010101" pitchFamily="49" charset="-122"/>
            </a:endParaRPr>
          </a:p>
          <a:p>
            <a:pPr marL="0" indent="0">
              <a:lnSpc>
                <a:spcPts val="3800"/>
              </a:lnSpc>
              <a:spcBef>
                <a:spcPct val="0"/>
              </a:spcBef>
              <a:buFontTx/>
              <a:buNone/>
            </a:pP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a:t>
            </a:r>
            <a:r>
              <a:rPr lang="en-US" altLang="zh-CN" sz="2400">
                <a:solidFill>
                  <a:srgbClr val="FFFF00"/>
                </a:solidFill>
                <a:latin typeface="Comic Sans MS" panose="030F0702030302020204" pitchFamily="66" charset="0"/>
                <a:ea typeface="黑体" panose="02010609060101010101" pitchFamily="49" charset="-122"/>
              </a:rPr>
              <a:t>QTL</a:t>
            </a:r>
            <a:r>
              <a:rPr lang="zh-CN" altLang="en-US" sz="2400">
                <a:solidFill>
                  <a:srgbClr val="FFFF00"/>
                </a:solidFill>
                <a:latin typeface="黑体" panose="02010609060101010101" pitchFamily="49" charset="-122"/>
                <a:ea typeface="黑体" panose="02010609060101010101" pitchFamily="49" charset="-122"/>
              </a:rPr>
              <a:t>的概念</a:t>
            </a:r>
          </a:p>
          <a:p>
            <a:pPr marL="0" indent="0">
              <a:lnSpc>
                <a:spcPts val="3800"/>
              </a:lnSpc>
              <a:spcBef>
                <a:spcPct val="0"/>
              </a:spcBef>
              <a:buFontTx/>
              <a:buNone/>
            </a:pPr>
            <a:r>
              <a:rPr lang="en-US" altLang="zh-CN" sz="2400">
                <a:solidFill>
                  <a:srgbClr val="FFFF00"/>
                </a:solidFill>
                <a:latin typeface="Comic Sans MS" panose="030F0702030302020204" pitchFamily="66" charset="0"/>
                <a:ea typeface="黑体" panose="02010609060101010101" pitchFamily="49" charset="-122"/>
                <a:cs typeface="Times New Roman" panose="02020603050405020304" pitchFamily="18" charset="0"/>
              </a:rPr>
              <a:t>Quantitative trait loci</a:t>
            </a:r>
            <a:r>
              <a:rPr lang="en-US" altLang="zh-CN" sz="2400">
                <a:solidFill>
                  <a:srgbClr val="FFFF00"/>
                </a:solidFill>
                <a:latin typeface="黑体" panose="02010609060101010101" pitchFamily="49" charset="-122"/>
                <a:ea typeface="黑体" panose="02010609060101010101" pitchFamily="49" charset="-122"/>
              </a:rPr>
              <a:t>: </a:t>
            </a:r>
            <a:r>
              <a:rPr lang="en-US" altLang="zh-CN" sz="2400">
                <a:solidFill>
                  <a:srgbClr val="FFFF00"/>
                </a:solidFill>
                <a:latin typeface="Comic Sans MS" panose="030F0702030302020204" pitchFamily="66" charset="0"/>
                <a:ea typeface="黑体" panose="02010609060101010101" pitchFamily="49" charset="-122"/>
              </a:rPr>
              <a:t>QTL</a:t>
            </a:r>
            <a:r>
              <a:rPr lang="en-US" altLang="zh-CN" sz="2400">
                <a:solidFill>
                  <a:srgbClr val="FFFF00"/>
                </a:solidFill>
                <a:latin typeface="黑体" panose="02010609060101010101" pitchFamily="49" charset="-122"/>
                <a:ea typeface="黑体" panose="02010609060101010101" pitchFamily="49" charset="-122"/>
              </a:rPr>
              <a:t> </a:t>
            </a:r>
            <a:r>
              <a:rPr lang="zh-CN" altLang="en-US" sz="2400">
                <a:solidFill>
                  <a:srgbClr val="FFFF00"/>
                </a:solidFill>
                <a:latin typeface="黑体" panose="02010609060101010101" pitchFamily="49" charset="-122"/>
                <a:ea typeface="黑体" panose="02010609060101010101" pitchFamily="49" charset="-122"/>
              </a:rPr>
              <a:t>数量性状位点</a:t>
            </a:r>
            <a:r>
              <a:rPr lang="en-US" altLang="zh-CN" sz="2400">
                <a:solidFill>
                  <a:srgbClr val="FFFF00"/>
                </a:solidFill>
                <a:latin typeface="黑体" panose="02010609060101010101" pitchFamily="49" charset="-122"/>
                <a:ea typeface="黑体" panose="02010609060101010101" pitchFamily="49" charset="-122"/>
              </a:rPr>
              <a:t>(</a:t>
            </a:r>
            <a:r>
              <a:rPr lang="zh-CN" altLang="en-US" sz="2400">
                <a:solidFill>
                  <a:srgbClr val="FFFF00"/>
                </a:solidFill>
                <a:latin typeface="黑体" panose="02010609060101010101" pitchFamily="49" charset="-122"/>
                <a:ea typeface="黑体" panose="02010609060101010101" pitchFamily="49" charset="-122"/>
              </a:rPr>
              <a:t>基因座</a:t>
            </a:r>
            <a:r>
              <a:rPr lang="en-US" altLang="zh-CN" sz="2400">
                <a:solidFill>
                  <a:srgbClr val="FFFF00"/>
                </a:solidFill>
                <a:latin typeface="黑体" panose="02010609060101010101" pitchFamily="49" charset="-122"/>
                <a:ea typeface="黑体" panose="02010609060101010101" pitchFamily="49" charset="-122"/>
              </a:rPr>
              <a:t>)</a:t>
            </a:r>
            <a:endParaRPr lang="en-US" altLang="zh-CN" sz="2400">
              <a:solidFill>
                <a:srgbClr val="FF0000"/>
              </a:solidFill>
              <a:latin typeface="黑体" panose="02010609060101010101" pitchFamily="49" charset="-122"/>
              <a:ea typeface="黑体" panose="02010609060101010101" pitchFamily="49" charset="-122"/>
            </a:endParaRPr>
          </a:p>
          <a:p>
            <a:pPr marL="0" indent="0">
              <a:lnSpc>
                <a:spcPts val="3800"/>
              </a:lnSpc>
              <a:spcBef>
                <a:spcPct val="0"/>
              </a:spcBef>
              <a:buFontTx/>
              <a:buNone/>
            </a:pPr>
            <a:r>
              <a:rPr lang="zh-CN" altLang="en-US" sz="2400">
                <a:latin typeface="Comic Sans MS" panose="030F0702030302020204" pitchFamily="66" charset="0"/>
                <a:ea typeface="黑体" panose="02010609060101010101" pitchFamily="49" charset="-122"/>
              </a:rPr>
              <a:t>一个数量性状往往受多个</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影响，这些</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分布于整个基因组的不同位置。</a:t>
            </a:r>
            <a:r>
              <a:rPr lang="zh-CN" altLang="en-US" sz="2400">
                <a:solidFill>
                  <a:srgbClr val="FFFF00"/>
                </a:solidFill>
                <a:latin typeface="Comic Sans MS" panose="030F0702030302020204" pitchFamily="66" charset="0"/>
                <a:ea typeface="黑体" panose="02010609060101010101" pitchFamily="49" charset="-122"/>
              </a:rPr>
              <a:t>利用特定的遗传标记可以确定影响某一性状的</a:t>
            </a:r>
            <a:r>
              <a:rPr lang="en-US" altLang="zh-CN" sz="2400">
                <a:solidFill>
                  <a:srgbClr val="FFFF00"/>
                </a:solidFill>
                <a:latin typeface="Comic Sans MS" panose="030F0702030302020204" pitchFamily="66" charset="0"/>
                <a:ea typeface="黑体" panose="02010609060101010101" pitchFamily="49" charset="-122"/>
              </a:rPr>
              <a:t>QTL</a:t>
            </a:r>
            <a:r>
              <a:rPr lang="zh-CN" altLang="en-US" sz="2400">
                <a:solidFill>
                  <a:srgbClr val="FFFF00"/>
                </a:solidFill>
                <a:latin typeface="Comic Sans MS" panose="030F0702030302020204" pitchFamily="66" charset="0"/>
                <a:ea typeface="黑体" panose="02010609060101010101" pitchFamily="49" charset="-122"/>
              </a:rPr>
              <a:t>在染色体上的数目、位置及其遗传效应，这就是</a:t>
            </a:r>
            <a:r>
              <a:rPr lang="en-US" altLang="zh-CN" sz="2400">
                <a:solidFill>
                  <a:srgbClr val="FFFF00"/>
                </a:solidFill>
                <a:latin typeface="Comic Sans MS" panose="030F0702030302020204" pitchFamily="66" charset="0"/>
                <a:ea typeface="黑体" panose="02010609060101010101" pitchFamily="49" charset="-122"/>
              </a:rPr>
              <a:t>QTL</a:t>
            </a:r>
            <a:r>
              <a:rPr lang="zh-CN" altLang="en-US" sz="2400">
                <a:solidFill>
                  <a:srgbClr val="FFFF00"/>
                </a:solidFill>
                <a:latin typeface="Comic Sans MS" panose="030F0702030302020204" pitchFamily="66" charset="0"/>
                <a:ea typeface="黑体" panose="02010609060101010101" pitchFamily="49" charset="-122"/>
              </a:rPr>
              <a:t>作图</a:t>
            </a:r>
            <a:r>
              <a:rPr lang="en-US" altLang="zh-CN" sz="2400">
                <a:solidFill>
                  <a:srgbClr val="FFFF00"/>
                </a:solidFill>
                <a:latin typeface="Comic Sans MS" panose="030F0702030302020204" pitchFamily="66" charset="0"/>
                <a:ea typeface="黑体" panose="02010609060101010101" pitchFamily="49" charset="-122"/>
              </a:rPr>
              <a:t>(QTL mapping) </a:t>
            </a:r>
            <a:r>
              <a:rPr lang="zh-CN" altLang="en-US" sz="2400">
                <a:solidFill>
                  <a:srgbClr val="FFFF00"/>
                </a:solidFill>
                <a:latin typeface="Comic Sans MS" panose="030F0702030302020204" pitchFamily="66" charset="0"/>
                <a:ea typeface="黑体" panose="02010609060101010101" pitchFamily="49" charset="-122"/>
              </a:rPr>
              <a:t>也称作</a:t>
            </a:r>
            <a:r>
              <a:rPr lang="en-US" altLang="zh-CN" sz="2400">
                <a:solidFill>
                  <a:srgbClr val="FFFF00"/>
                </a:solidFill>
                <a:latin typeface="Comic Sans MS" panose="030F0702030302020204" pitchFamily="66" charset="0"/>
                <a:ea typeface="黑体" panose="02010609060101010101" pitchFamily="49" charset="-122"/>
              </a:rPr>
              <a:t>QTL</a:t>
            </a:r>
            <a:r>
              <a:rPr lang="zh-CN" altLang="en-US" sz="2400">
                <a:solidFill>
                  <a:srgbClr val="FFFF00"/>
                </a:solidFill>
                <a:latin typeface="Comic Sans MS" panose="030F0702030302020204" pitchFamily="66" charset="0"/>
                <a:ea typeface="黑体" panose="02010609060101010101" pitchFamily="49" charset="-122"/>
              </a:rPr>
              <a:t>定位</a:t>
            </a:r>
            <a:r>
              <a:rPr lang="zh-CN" altLang="en-US" sz="2400">
                <a:latin typeface="Comic Sans MS" panose="030F0702030302020204" pitchFamily="66" charset="0"/>
                <a:ea typeface="黑体" panose="02010609060101010101" pitchFamily="49" charset="-122"/>
              </a:rPr>
              <a:t>。</a:t>
            </a:r>
            <a:endParaRPr lang="zh-CN" altLang="en-US" sz="2400">
              <a:latin typeface="黑体" panose="02010609060101010101" pitchFamily="49" charset="-122"/>
              <a:ea typeface="黑体" panose="02010609060101010101" pitchFamily="49" charset="-122"/>
            </a:endParaRPr>
          </a:p>
          <a:p>
            <a:pPr marL="0" indent="0">
              <a:lnSpc>
                <a:spcPts val="3800"/>
              </a:lnSpc>
              <a:spcBef>
                <a:spcPct val="0"/>
              </a:spcBef>
              <a:buFontTx/>
              <a:buNone/>
            </a:pPr>
            <a:r>
              <a:rPr lang="zh-CN" altLang="en-US" sz="2400">
                <a:latin typeface="黑体" panose="02010609060101010101" pitchFamily="49" charset="-122"/>
                <a:ea typeface="黑体" panose="02010609060101010101" pitchFamily="49" charset="-122"/>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57A5F31-18A2-E7EF-4509-77B2F7266D6D}"/>
              </a:ext>
            </a:extLst>
          </p:cNvPr>
          <p:cNvSpPr>
            <a:spLocks noGrp="1" noChangeArrowheads="1"/>
          </p:cNvSpPr>
          <p:nvPr>
            <p:ph type="title"/>
          </p:nvPr>
        </p:nvSpPr>
        <p:spPr>
          <a:xfrm>
            <a:off x="990600" y="457200"/>
            <a:ext cx="6696075" cy="762000"/>
          </a:xfrm>
        </p:spPr>
        <p:txBody>
          <a:bodyPr/>
          <a:lstStyle/>
          <a:p>
            <a:r>
              <a:rPr lang="en-US" altLang="zh-CN" sz="3200">
                <a:solidFill>
                  <a:srgbClr val="FFFF00"/>
                </a:solidFill>
                <a:latin typeface="黑体" panose="02010609060101010101" pitchFamily="49" charset="-122"/>
                <a:ea typeface="黑体" panose="02010609060101010101" pitchFamily="49" charset="-122"/>
              </a:rPr>
              <a:t>(2) QTL</a:t>
            </a:r>
            <a:r>
              <a:rPr lang="zh-CN" altLang="en-US" sz="3200">
                <a:solidFill>
                  <a:srgbClr val="FFFF00"/>
                </a:solidFill>
                <a:latin typeface="黑体" panose="02010609060101010101" pitchFamily="49" charset="-122"/>
                <a:ea typeface="黑体" panose="02010609060101010101" pitchFamily="49" charset="-122"/>
              </a:rPr>
              <a:t>作图原理和步骤</a:t>
            </a:r>
          </a:p>
        </p:txBody>
      </p:sp>
      <p:sp>
        <p:nvSpPr>
          <p:cNvPr id="22531" name="Rectangle 3">
            <a:extLst>
              <a:ext uri="{FF2B5EF4-FFF2-40B4-BE49-F238E27FC236}">
                <a16:creationId xmlns:a16="http://schemas.microsoft.com/office/drawing/2014/main" id="{DFFAC6D1-2522-8624-378B-B7A643267D28}"/>
              </a:ext>
            </a:extLst>
          </p:cNvPr>
          <p:cNvSpPr>
            <a:spLocks noGrp="1" noChangeArrowheads="1"/>
          </p:cNvSpPr>
          <p:nvPr>
            <p:ph idx="1"/>
          </p:nvPr>
        </p:nvSpPr>
        <p:spPr>
          <a:xfrm>
            <a:off x="533400" y="1219200"/>
            <a:ext cx="8208963" cy="4537075"/>
          </a:xfrm>
        </p:spPr>
        <p:txBody>
          <a:bodyPr/>
          <a:lstStyle/>
          <a:p>
            <a:pPr>
              <a:lnSpc>
                <a:spcPct val="160000"/>
              </a:lnSpc>
              <a:spcBef>
                <a:spcPct val="0"/>
              </a:spcBef>
              <a:buClr>
                <a:srgbClr val="FFFF00"/>
              </a:buClr>
              <a:buFont typeface="Wingdings" panose="05000000000000000000" pitchFamily="2" charset="2"/>
              <a:buNone/>
              <a:defRPr/>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1</a:t>
            </a:r>
            <a:r>
              <a:rPr lang="zh-CN" altLang="en-US" sz="2400" dirty="0">
                <a:latin typeface="Comic Sans MS" panose="030F0702030302020204" pitchFamily="66" charset="0"/>
                <a:ea typeface="黑体" panose="02010609060101010101" pitchFamily="49" charset="-122"/>
              </a:rPr>
              <a:t>）用于</a:t>
            </a:r>
            <a:r>
              <a:rPr lang="en-US" altLang="zh-CN" sz="2400" dirty="0">
                <a:latin typeface="Comic Sans MS" panose="030F0702030302020204" pitchFamily="66" charset="0"/>
                <a:ea typeface="黑体" panose="02010609060101010101" pitchFamily="49" charset="-122"/>
              </a:rPr>
              <a:t>QTL</a:t>
            </a:r>
            <a:r>
              <a:rPr lang="zh-CN" altLang="en-US" sz="2400" dirty="0">
                <a:latin typeface="Comic Sans MS" panose="030F0702030302020204" pitchFamily="66" charset="0"/>
                <a:ea typeface="黑体" panose="02010609060101010101" pitchFamily="49" charset="-122"/>
              </a:rPr>
              <a:t>定位的遗传标记</a:t>
            </a:r>
          </a:p>
          <a:p>
            <a:pPr>
              <a:lnSpc>
                <a:spcPct val="160000"/>
              </a:lnSpc>
              <a:buClr>
                <a:srgbClr val="FFFF00"/>
              </a:buClr>
              <a:buFont typeface="Wingdings" panose="05000000000000000000" pitchFamily="2" charset="2"/>
              <a:buNone/>
              <a:defRPr/>
            </a:pPr>
            <a:r>
              <a:rPr lang="zh-CN" altLang="en-US" sz="2400" dirty="0">
                <a:latin typeface="Comic Sans MS" panose="030F0702030302020204" pitchFamily="66" charset="0"/>
                <a:ea typeface="黑体" panose="02010609060101010101" pitchFamily="49" charset="-122"/>
              </a:rPr>
              <a:t> 包括形态标记、细胞学标记、生化标记、</a:t>
            </a:r>
            <a:r>
              <a:rPr lang="en-US" altLang="zh-CN" sz="2400" dirty="0">
                <a:solidFill>
                  <a:srgbClr val="FF0000"/>
                </a:solidFill>
                <a:latin typeface="Comic Sans MS" panose="030F0702030302020204" pitchFamily="66" charset="0"/>
                <a:ea typeface="黑体" panose="02010609060101010101" pitchFamily="49" charset="-122"/>
              </a:rPr>
              <a:t>DNA</a:t>
            </a:r>
            <a:r>
              <a:rPr lang="zh-CN" altLang="en-US" sz="2400" dirty="0">
                <a:solidFill>
                  <a:srgbClr val="FF0000"/>
                </a:solidFill>
                <a:latin typeface="Comic Sans MS" panose="030F0702030302020204" pitchFamily="66" charset="0"/>
                <a:ea typeface="黑体" panose="02010609060101010101" pitchFamily="49" charset="-122"/>
              </a:rPr>
              <a:t>标记</a:t>
            </a:r>
            <a:endParaRPr lang="en-US" altLang="zh-CN" sz="2400" dirty="0">
              <a:solidFill>
                <a:srgbClr val="FF0000"/>
              </a:solidFill>
              <a:latin typeface="Comic Sans MS" panose="030F0702030302020204" pitchFamily="66" charset="0"/>
              <a:ea typeface="黑体" panose="02010609060101010101" pitchFamily="49" charset="-122"/>
            </a:endParaRPr>
          </a:p>
          <a:p>
            <a:pPr marL="0" indent="0">
              <a:lnSpc>
                <a:spcPct val="160000"/>
              </a:lnSpc>
              <a:buClr>
                <a:srgbClr val="FFFF00"/>
              </a:buClr>
              <a:buFont typeface="Wingdings" panose="05000000000000000000" pitchFamily="2" charset="2"/>
              <a:buNone/>
              <a:defRPr/>
            </a:pPr>
            <a:r>
              <a:rPr lang="zh-CN" altLang="en-US" sz="2400" dirty="0">
                <a:latin typeface="黑体" panose="02010609060101010101" pitchFamily="49" charset="-122"/>
                <a:ea typeface="黑体" panose="02010609060101010101" pitchFamily="49" charset="-122"/>
              </a:rPr>
              <a:t>如果分子标记覆盖整个基因组，控制数量性状的基因座</a:t>
            </a:r>
            <a:r>
              <a:rPr lang="en-US" altLang="zh-CN" sz="2400" dirty="0">
                <a:latin typeface="黑体" panose="02010609060101010101" pitchFamily="49" charset="-122"/>
                <a:ea typeface="黑体" panose="02010609060101010101" pitchFamily="49" charset="-122"/>
              </a:rPr>
              <a:t>(</a:t>
            </a:r>
            <a:r>
              <a:rPr lang="en-US" altLang="zh-CN" sz="2400" i="1" dirty="0">
                <a:latin typeface="黑体" panose="02010609060101010101" pitchFamily="49" charset="-122"/>
                <a:ea typeface="黑体" panose="02010609060101010101" pitchFamily="49" charset="-122"/>
              </a:rPr>
              <a:t>QTL</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两侧会有相连锁的分子标记。这些与数量性状基因紧密连锁的分子标记将表现不同程度的遗传效应。分析这些表现遗传效应的分子标记，就可以推断与分子标记相连锁的</a:t>
            </a:r>
            <a:r>
              <a:rPr lang="en-US" altLang="zh-CN" sz="2400" dirty="0">
                <a:latin typeface="黑体" panose="02010609060101010101" pitchFamily="49" charset="-122"/>
                <a:ea typeface="黑体" panose="02010609060101010101" pitchFamily="49" charset="-122"/>
              </a:rPr>
              <a:t>QTL</a:t>
            </a:r>
            <a:r>
              <a:rPr lang="zh-CN" altLang="en-US" sz="2400" dirty="0">
                <a:latin typeface="黑体" panose="02010609060101010101" pitchFamily="49" charset="-122"/>
                <a:ea typeface="黑体" panose="02010609060101010101" pitchFamily="49" charset="-122"/>
              </a:rPr>
              <a:t>的位置和效应。</a:t>
            </a:r>
            <a:endParaRPr lang="zh-CN" altLang="en-US" sz="2400" dirty="0">
              <a:solidFill>
                <a:srgbClr val="FF0000"/>
              </a:solidFill>
              <a:latin typeface="Comic Sans MS" panose="030F0702030302020204" pitchFamily="66" charset="0"/>
              <a:ea typeface="黑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E8899553-65B3-D218-458F-80F9E65F8E4F}"/>
              </a:ext>
            </a:extLst>
          </p:cNvPr>
          <p:cNvSpPr>
            <a:spLocks noGrp="1" noChangeArrowheads="1"/>
          </p:cNvSpPr>
          <p:nvPr>
            <p:ph idx="1"/>
          </p:nvPr>
        </p:nvSpPr>
        <p:spPr>
          <a:xfrm>
            <a:off x="304800" y="1143000"/>
            <a:ext cx="8382000" cy="5105400"/>
          </a:xfrm>
        </p:spPr>
        <p:txBody>
          <a:bodyPr/>
          <a:lstStyle/>
          <a:p>
            <a:pPr>
              <a:lnSpc>
                <a:spcPct val="105000"/>
              </a:lnSpc>
              <a:buFontTx/>
              <a:buNone/>
              <a:defRPr/>
            </a:pPr>
            <a:r>
              <a:rPr lang="zh-CN" altLang="en-US" sz="2400" dirty="0">
                <a:solidFill>
                  <a:srgbClr val="FFFF00"/>
                </a:solidFill>
                <a:ea typeface="黑体" panose="02010609060101010101" pitchFamily="49" charset="-122"/>
              </a:rPr>
              <a:t> </a:t>
            </a:r>
            <a:r>
              <a:rPr lang="zh-CN" altLang="en-US" sz="2800" b="1" dirty="0">
                <a:solidFill>
                  <a:srgbClr val="FFFF00"/>
                </a:solidFill>
                <a:latin typeface="+mn-ea"/>
              </a:rPr>
              <a:t>（</a:t>
            </a:r>
            <a:r>
              <a:rPr lang="en-US" altLang="zh-CN" sz="2800" b="1" dirty="0">
                <a:solidFill>
                  <a:srgbClr val="FFFF00"/>
                </a:solidFill>
                <a:latin typeface="+mn-ea"/>
              </a:rPr>
              <a:t>1</a:t>
            </a:r>
            <a:r>
              <a:rPr lang="zh-CN" altLang="en-US" sz="2800" b="1" dirty="0">
                <a:solidFill>
                  <a:srgbClr val="FFFF00"/>
                </a:solidFill>
                <a:latin typeface="+mn-ea"/>
              </a:rPr>
              <a:t>）选择遗传标记</a:t>
            </a:r>
          </a:p>
          <a:p>
            <a:pPr>
              <a:lnSpc>
                <a:spcPts val="3000"/>
              </a:lnSpc>
              <a:spcBef>
                <a:spcPct val="0"/>
              </a:spcBef>
              <a:buFontTx/>
              <a:buNone/>
              <a:defRPr/>
            </a:pPr>
            <a:r>
              <a:rPr lang="zh-CN" altLang="en-US" sz="2400" dirty="0">
                <a:latin typeface="+mn-ea"/>
              </a:rPr>
              <a:t>理想的作图标记应具有</a:t>
            </a:r>
            <a:r>
              <a:rPr lang="en-US" altLang="zh-CN" sz="2400" dirty="0">
                <a:latin typeface="+mn-ea"/>
              </a:rPr>
              <a:t>4</a:t>
            </a:r>
            <a:r>
              <a:rPr lang="zh-CN" altLang="en-US" sz="2400" dirty="0">
                <a:latin typeface="+mn-ea"/>
              </a:rPr>
              <a:t>个方面的特征：</a:t>
            </a:r>
          </a:p>
          <a:p>
            <a:pPr>
              <a:lnSpc>
                <a:spcPts val="3000"/>
              </a:lnSpc>
              <a:spcBef>
                <a:spcPct val="0"/>
              </a:spcBef>
              <a:buClr>
                <a:srgbClr val="FFFF00"/>
              </a:buClr>
              <a:buFont typeface="Wingdings" panose="05000000000000000000" pitchFamily="2" charset="2"/>
              <a:buChar char="Ø"/>
              <a:defRPr/>
            </a:pPr>
            <a:r>
              <a:rPr lang="zh-CN" altLang="en-US" sz="2400" dirty="0">
                <a:solidFill>
                  <a:srgbClr val="FFFF00"/>
                </a:solidFill>
                <a:latin typeface="+mn-ea"/>
              </a:rPr>
              <a:t>数量丰富</a:t>
            </a:r>
            <a:r>
              <a:rPr lang="zh-CN" altLang="en-US" sz="2400" dirty="0">
                <a:latin typeface="+mn-ea"/>
              </a:rPr>
              <a:t>：标记覆盖整个基因组；</a:t>
            </a:r>
          </a:p>
          <a:p>
            <a:pPr>
              <a:lnSpc>
                <a:spcPts val="3000"/>
              </a:lnSpc>
              <a:spcBef>
                <a:spcPct val="0"/>
              </a:spcBef>
              <a:buClr>
                <a:srgbClr val="FFFF00"/>
              </a:buClr>
              <a:buFont typeface="Wingdings" panose="05000000000000000000" pitchFamily="2" charset="2"/>
              <a:buChar char="Ø"/>
              <a:defRPr/>
            </a:pPr>
            <a:r>
              <a:rPr lang="zh-CN" altLang="en-US" sz="2400" dirty="0">
                <a:solidFill>
                  <a:srgbClr val="FFFF00"/>
                </a:solidFill>
                <a:latin typeface="+mn-ea"/>
              </a:rPr>
              <a:t>多态性好</a:t>
            </a:r>
            <a:r>
              <a:rPr lang="zh-CN" altLang="en-US" sz="2400" dirty="0">
                <a:latin typeface="+mn-ea"/>
              </a:rPr>
              <a:t>：个体或亲代与子代之间有不同的基因型；</a:t>
            </a:r>
          </a:p>
          <a:p>
            <a:pPr>
              <a:lnSpc>
                <a:spcPts val="3000"/>
              </a:lnSpc>
              <a:spcBef>
                <a:spcPct val="0"/>
              </a:spcBef>
              <a:buClr>
                <a:srgbClr val="FFFF00"/>
              </a:buClr>
              <a:buFont typeface="Wingdings" panose="05000000000000000000" pitchFamily="2" charset="2"/>
              <a:buChar char="Ø"/>
              <a:defRPr/>
            </a:pPr>
            <a:r>
              <a:rPr lang="zh-CN" altLang="en-US" sz="2400" dirty="0">
                <a:solidFill>
                  <a:srgbClr val="FFFF00"/>
                </a:solidFill>
                <a:latin typeface="+mn-ea"/>
              </a:rPr>
              <a:t>中性</a:t>
            </a:r>
            <a:r>
              <a:rPr lang="zh-CN" altLang="en-US" sz="2400" dirty="0">
                <a:latin typeface="+mn-ea"/>
              </a:rPr>
              <a:t>：同一基因位点的各种基因型都有相同的适应性，以避免不同基因型间的生存能力差异引起的试验误差；</a:t>
            </a:r>
          </a:p>
          <a:p>
            <a:pPr>
              <a:lnSpc>
                <a:spcPts val="3000"/>
              </a:lnSpc>
              <a:spcBef>
                <a:spcPct val="0"/>
              </a:spcBef>
              <a:buClr>
                <a:srgbClr val="FFFF00"/>
              </a:buClr>
              <a:buFont typeface="Wingdings" panose="05000000000000000000" pitchFamily="2" charset="2"/>
              <a:buChar char="Ø"/>
              <a:defRPr/>
            </a:pPr>
            <a:r>
              <a:rPr lang="zh-CN" altLang="en-US" sz="2400" dirty="0">
                <a:solidFill>
                  <a:srgbClr val="FFFF00"/>
                </a:solidFill>
                <a:latin typeface="+mn-ea"/>
              </a:rPr>
              <a:t>共显性</a:t>
            </a:r>
            <a:r>
              <a:rPr lang="zh-CN" altLang="en-US" sz="2400" dirty="0">
                <a:latin typeface="+mn-ea"/>
              </a:rPr>
              <a:t>：以保证直接区分同一基因位点的各种基因型。形态标记数量有限，通常不表现中性和共显性；</a:t>
            </a:r>
            <a:endParaRPr lang="en-US" altLang="zh-CN" sz="2400" dirty="0">
              <a:latin typeface="+mn-ea"/>
            </a:endParaRPr>
          </a:p>
          <a:p>
            <a:pPr marL="0" indent="0">
              <a:lnSpc>
                <a:spcPts val="3000"/>
              </a:lnSpc>
              <a:spcBef>
                <a:spcPct val="0"/>
              </a:spcBef>
              <a:buClr>
                <a:srgbClr val="FFFF00"/>
              </a:buClr>
              <a:buFontTx/>
              <a:buNone/>
              <a:defRPr/>
            </a:pPr>
            <a:endParaRPr lang="zh-CN" altLang="en-US" sz="2400" dirty="0">
              <a:latin typeface="+mn-ea"/>
            </a:endParaRPr>
          </a:p>
          <a:p>
            <a:pPr marL="0" indent="0" algn="just">
              <a:lnSpc>
                <a:spcPts val="3000"/>
              </a:lnSpc>
              <a:spcBef>
                <a:spcPct val="0"/>
              </a:spcBef>
              <a:buFontTx/>
              <a:buNone/>
              <a:defRPr/>
            </a:pPr>
            <a:r>
              <a:rPr lang="en-US" altLang="zh-CN" sz="2400" b="1" dirty="0">
                <a:solidFill>
                  <a:srgbClr val="FF0000"/>
                </a:solidFill>
                <a:latin typeface="+mn-ea"/>
              </a:rPr>
              <a:t>DNA</a:t>
            </a:r>
            <a:r>
              <a:rPr lang="zh-CN" altLang="en-US" sz="2400" b="1" dirty="0">
                <a:solidFill>
                  <a:srgbClr val="FF0000"/>
                </a:solidFill>
                <a:latin typeface="+mn-ea"/>
              </a:rPr>
              <a:t>分子标记</a:t>
            </a:r>
            <a:r>
              <a:rPr lang="zh-CN" altLang="en-US" sz="2400" dirty="0">
                <a:latin typeface="+mn-ea"/>
              </a:rPr>
              <a:t>容易具备上述</a:t>
            </a:r>
            <a:r>
              <a:rPr lang="en-US" altLang="zh-CN" sz="2400" dirty="0">
                <a:latin typeface="+mn-ea"/>
              </a:rPr>
              <a:t>4</a:t>
            </a:r>
            <a:r>
              <a:rPr lang="zh-CN" altLang="en-US" sz="2400" dirty="0">
                <a:latin typeface="+mn-ea"/>
              </a:rPr>
              <a:t>个特征，已成为目前应用最广泛的作图标记。常用的</a:t>
            </a:r>
            <a:r>
              <a:rPr lang="en-US" altLang="zh-CN" sz="2400" dirty="0">
                <a:latin typeface="+mn-ea"/>
              </a:rPr>
              <a:t>DNA</a:t>
            </a:r>
            <a:r>
              <a:rPr lang="zh-CN" altLang="en-US" sz="2400" dirty="0">
                <a:latin typeface="+mn-ea"/>
              </a:rPr>
              <a:t>分子标记有 </a:t>
            </a:r>
            <a:r>
              <a:rPr lang="en-US" altLang="zh-CN" sz="2400" dirty="0">
                <a:latin typeface="+mn-ea"/>
              </a:rPr>
              <a:t>RFLP</a:t>
            </a:r>
            <a:r>
              <a:rPr lang="zh-CN" altLang="en-US" sz="2400" dirty="0">
                <a:latin typeface="+mn-ea"/>
              </a:rPr>
              <a:t>，</a:t>
            </a:r>
            <a:r>
              <a:rPr lang="en-US" altLang="zh-CN" sz="2400" dirty="0">
                <a:latin typeface="+mn-ea"/>
              </a:rPr>
              <a:t>AFLP</a:t>
            </a:r>
            <a:r>
              <a:rPr lang="zh-CN" altLang="en-US" sz="2400" dirty="0">
                <a:latin typeface="+mn-ea"/>
              </a:rPr>
              <a:t>，</a:t>
            </a:r>
            <a:r>
              <a:rPr lang="en-US" altLang="zh-CN" sz="2400" dirty="0">
                <a:latin typeface="+mn-ea"/>
              </a:rPr>
              <a:t>RAPD</a:t>
            </a:r>
            <a:r>
              <a:rPr lang="zh-CN" altLang="en-US" sz="2400" dirty="0">
                <a:latin typeface="+mn-ea"/>
              </a:rPr>
              <a:t>， </a:t>
            </a:r>
            <a:r>
              <a:rPr lang="en-US" altLang="zh-CN" sz="2400" dirty="0">
                <a:latin typeface="+mn-ea"/>
              </a:rPr>
              <a:t>VNTR (variable  number of tandem repeat</a:t>
            </a:r>
            <a:r>
              <a:rPr lang="zh-CN" altLang="en-US" sz="2400" dirty="0">
                <a:latin typeface="+mn-ea"/>
              </a:rPr>
              <a:t>可变数目串联重复</a:t>
            </a:r>
            <a:r>
              <a:rPr lang="en-US" altLang="zh-CN" sz="2400" dirty="0">
                <a:latin typeface="+mn-ea"/>
              </a:rPr>
              <a:t>)</a:t>
            </a:r>
            <a:r>
              <a:rPr lang="zh-CN" altLang="en-US" sz="2400" dirty="0">
                <a:latin typeface="+mn-ea"/>
              </a:rPr>
              <a:t>，</a:t>
            </a:r>
            <a:r>
              <a:rPr lang="en-US" altLang="zh-CN" sz="2400" dirty="0">
                <a:latin typeface="+mn-ea"/>
              </a:rPr>
              <a:t>SNP</a:t>
            </a:r>
            <a:r>
              <a:rPr lang="zh-CN" altLang="en-US" sz="2400" dirty="0">
                <a:latin typeface="+mn-ea"/>
              </a:rPr>
              <a:t>等。</a:t>
            </a:r>
            <a:endParaRPr lang="zh-CN" altLang="en-US" sz="2000" dirty="0">
              <a:latin typeface="Comic Sans MS" panose="030F0702030302020204" pitchFamily="66" charset="0"/>
              <a:ea typeface="黑体" panose="02010609060101010101" pitchFamily="49" charset="-122"/>
            </a:endParaRPr>
          </a:p>
          <a:p>
            <a:pPr>
              <a:lnSpc>
                <a:spcPct val="105000"/>
              </a:lnSpc>
              <a:spcBef>
                <a:spcPct val="15000"/>
              </a:spcBef>
              <a:buFontTx/>
              <a:buNone/>
              <a:defRPr/>
            </a:pPr>
            <a:r>
              <a:rPr lang="zh-CN" altLang="en-US" sz="2000" b="1" dirty="0"/>
              <a:t>   </a:t>
            </a:r>
          </a:p>
        </p:txBody>
      </p:sp>
      <p:sp>
        <p:nvSpPr>
          <p:cNvPr id="23555" name="TextBox 1">
            <a:extLst>
              <a:ext uri="{FF2B5EF4-FFF2-40B4-BE49-F238E27FC236}">
                <a16:creationId xmlns:a16="http://schemas.microsoft.com/office/drawing/2014/main" id="{3696C9F6-209D-F7FA-AA32-E52018A9A79B}"/>
              </a:ext>
            </a:extLst>
          </p:cNvPr>
          <p:cNvSpPr txBox="1">
            <a:spLocks noChangeArrowheads="1"/>
          </p:cNvSpPr>
          <p:nvPr/>
        </p:nvSpPr>
        <p:spPr bwMode="auto">
          <a:xfrm>
            <a:off x="1828800" y="457200"/>
            <a:ext cx="5791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en-US" altLang="zh-CN">
                <a:solidFill>
                  <a:srgbClr val="FFFF00"/>
                </a:solidFill>
                <a:latin typeface="黑体" panose="02010609060101010101" pitchFamily="49" charset="-122"/>
                <a:ea typeface="黑体" panose="02010609060101010101" pitchFamily="49" charset="-122"/>
              </a:rPr>
              <a:t>6.3.2  </a:t>
            </a:r>
            <a:r>
              <a:rPr lang="en-US" altLang="zh-CN" b="1">
                <a:solidFill>
                  <a:srgbClr val="FFFF00"/>
                </a:solidFill>
                <a:latin typeface="黑体" panose="02010609060101010101" pitchFamily="49" charset="-122"/>
                <a:ea typeface="黑体" panose="02010609060101010101" pitchFamily="49" charset="-122"/>
              </a:rPr>
              <a:t>QTL</a:t>
            </a:r>
            <a:r>
              <a:rPr lang="zh-CN" altLang="en-US" b="1">
                <a:solidFill>
                  <a:srgbClr val="FFFF00"/>
                </a:solidFill>
                <a:latin typeface="黑体" panose="02010609060101010101" pitchFamily="49" charset="-122"/>
                <a:ea typeface="黑体" panose="02010609060101010101" pitchFamily="49" charset="-122"/>
              </a:rPr>
              <a:t>定位的基本步骤</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5B96F55F-3AE6-8180-D0D7-A05F27EF6E68}"/>
              </a:ext>
            </a:extLst>
          </p:cNvPr>
          <p:cNvSpPr>
            <a:spLocks noGrp="1" noChangeArrowheads="1"/>
          </p:cNvSpPr>
          <p:nvPr>
            <p:ph idx="1"/>
          </p:nvPr>
        </p:nvSpPr>
        <p:spPr>
          <a:xfrm>
            <a:off x="457200" y="685800"/>
            <a:ext cx="8534400" cy="5867400"/>
          </a:xfrm>
        </p:spPr>
        <p:txBody>
          <a:bodyPr/>
          <a:lstStyle/>
          <a:p>
            <a:pPr marL="0" indent="0">
              <a:lnSpc>
                <a:spcPct val="105000"/>
              </a:lnSpc>
              <a:buFontTx/>
              <a:buNone/>
            </a:pPr>
            <a:r>
              <a:rPr lang="en-US" altLang="zh-CN">
                <a:solidFill>
                  <a:srgbClr val="FFFF00"/>
                </a:solidFill>
                <a:latin typeface="Comic Sans MS" panose="030F0702030302020204" pitchFamily="66" charset="0"/>
                <a:ea typeface="黑体" panose="02010609060101010101" pitchFamily="49" charset="-122"/>
              </a:rPr>
              <a:t>VNTRs </a:t>
            </a:r>
            <a:r>
              <a:rPr lang="zh-CN" altLang="en-US">
                <a:solidFill>
                  <a:srgbClr val="FFFF00"/>
                </a:solidFill>
                <a:latin typeface="Comic Sans MS" panose="030F0702030302020204" pitchFamily="66" charset="0"/>
                <a:ea typeface="黑体" panose="02010609060101010101" pitchFamily="49" charset="-122"/>
              </a:rPr>
              <a:t>（</a:t>
            </a:r>
            <a:r>
              <a:rPr lang="en-US" altLang="zh-CN">
                <a:solidFill>
                  <a:srgbClr val="FFFF00"/>
                </a:solidFill>
                <a:latin typeface="Comic Sans MS" panose="030F0702030302020204" pitchFamily="66" charset="0"/>
                <a:ea typeface="黑体" panose="02010609060101010101" pitchFamily="49" charset="-122"/>
              </a:rPr>
              <a:t>SSR</a:t>
            </a:r>
            <a:r>
              <a:rPr lang="zh-CN" altLang="en-US">
                <a:solidFill>
                  <a:srgbClr val="FFFF00"/>
                </a:solidFill>
                <a:latin typeface="Comic Sans MS" panose="030F0702030302020204" pitchFamily="66" charset="0"/>
                <a:ea typeface="黑体" panose="02010609060101010101" pitchFamily="49" charset="-122"/>
              </a:rPr>
              <a:t>）标记</a:t>
            </a:r>
            <a:r>
              <a:rPr lang="zh-CN" altLang="en-US" sz="2800">
                <a:latin typeface="Comic Sans MS" panose="030F0702030302020204" pitchFamily="66" charset="0"/>
                <a:ea typeface="黑体" panose="02010609060101010101" pitchFamily="49" charset="-122"/>
              </a:rPr>
              <a:t>　</a:t>
            </a:r>
          </a:p>
          <a:p>
            <a:pPr marL="0" indent="0">
              <a:lnSpc>
                <a:spcPct val="135000"/>
              </a:lnSpc>
              <a:buFontTx/>
              <a:buNone/>
            </a:pPr>
            <a:r>
              <a:rPr lang="zh-CN" altLang="en-US" sz="2400">
                <a:latin typeface="Comic Sans MS" panose="030F0702030302020204" pitchFamily="66" charset="0"/>
                <a:ea typeface="黑体" panose="02010609060101010101" pitchFamily="49" charset="-122"/>
              </a:rPr>
              <a:t>一般将真核生物基因组长</a:t>
            </a:r>
            <a:r>
              <a:rPr lang="en-US" altLang="zh-CN" sz="2400">
                <a:latin typeface="Comic Sans MS" panose="030F0702030302020204" pitchFamily="66" charset="0"/>
                <a:ea typeface="黑体" panose="02010609060101010101" pitchFamily="49" charset="-122"/>
              </a:rPr>
              <a:t>16</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100</a:t>
            </a:r>
            <a:r>
              <a:rPr lang="zh-CN" altLang="en-US" sz="2400">
                <a:latin typeface="Comic Sans MS" panose="030F0702030302020204" pitchFamily="66" charset="0"/>
                <a:ea typeface="黑体" panose="02010609060101010101" pitchFamily="49" charset="-122"/>
              </a:rPr>
              <a:t>个核苷酸为基本单元的串联重复序列称为</a:t>
            </a:r>
            <a:r>
              <a:rPr lang="zh-CN" altLang="en-US" sz="2400">
                <a:solidFill>
                  <a:srgbClr val="FFFF00"/>
                </a:solidFill>
                <a:latin typeface="Comic Sans MS" panose="030F0702030302020204" pitchFamily="66" charset="0"/>
                <a:ea typeface="黑体" panose="02010609060101010101" pitchFamily="49" charset="-122"/>
              </a:rPr>
              <a:t>小卫星</a:t>
            </a:r>
            <a:r>
              <a:rPr lang="zh-CN" altLang="en-US" sz="2400">
                <a:latin typeface="Comic Sans MS" panose="030F0702030302020204" pitchFamily="66" charset="0"/>
                <a:ea typeface="黑体" panose="02010609060101010101" pitchFamily="49" charset="-122"/>
              </a:rPr>
              <a:t>，而将以</a:t>
            </a:r>
            <a:r>
              <a:rPr lang="en-US" altLang="zh-CN" sz="24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6</a:t>
            </a:r>
            <a:r>
              <a:rPr lang="zh-CN" altLang="en-US" sz="2400">
                <a:latin typeface="Comic Sans MS" panose="030F0702030302020204" pitchFamily="66" charset="0"/>
                <a:ea typeface="黑体" panose="02010609060101010101" pitchFamily="49" charset="-122"/>
              </a:rPr>
              <a:t>个核苷酸为基本单元的简单串联重复序列称为</a:t>
            </a:r>
            <a:r>
              <a:rPr lang="zh-CN" altLang="en-US" sz="2400">
                <a:solidFill>
                  <a:srgbClr val="FFFF00"/>
                </a:solidFill>
                <a:latin typeface="Comic Sans MS" panose="030F0702030302020204" pitchFamily="66" charset="0"/>
                <a:ea typeface="黑体" panose="02010609060101010101" pitchFamily="49" charset="-122"/>
              </a:rPr>
              <a:t>微卫星或简单序列重复</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simple sequence repeats</a:t>
            </a:r>
            <a:r>
              <a:rPr lang="zh-CN" altLang="en-US" sz="2400">
                <a:latin typeface="Comic Sans MS" panose="030F0702030302020204" pitchFamily="66" charset="0"/>
                <a:ea typeface="黑体" panose="02010609060101010101" pitchFamily="49" charset="-122"/>
              </a:rPr>
              <a:t>，</a:t>
            </a:r>
            <a:r>
              <a:rPr lang="en-US" altLang="zh-CN" sz="2400">
                <a:solidFill>
                  <a:srgbClr val="FF0000"/>
                </a:solidFill>
                <a:latin typeface="Comic Sans MS" panose="030F0702030302020204" pitchFamily="66" charset="0"/>
                <a:ea typeface="黑体" panose="02010609060101010101" pitchFamily="49" charset="-122"/>
              </a:rPr>
              <a:t>SSR</a:t>
            </a:r>
            <a:r>
              <a:rPr lang="zh-CN" altLang="en-US" sz="2400">
                <a:latin typeface="Comic Sans MS" panose="030F0702030302020204" pitchFamily="66" charset="0"/>
                <a:ea typeface="黑体" panose="02010609060101010101" pitchFamily="49" charset="-122"/>
              </a:rPr>
              <a:t>） 。</a:t>
            </a:r>
            <a:r>
              <a:rPr lang="zh-CN" altLang="en-US" sz="2400">
                <a:solidFill>
                  <a:srgbClr val="FFFF00"/>
                </a:solidFill>
                <a:latin typeface="Comic Sans MS" panose="030F0702030302020204" pitchFamily="66" charset="0"/>
                <a:ea typeface="黑体" panose="02010609060101010101" pitchFamily="49" charset="-122"/>
              </a:rPr>
              <a:t>小卫星和微卫星其多态性来源于重复序列的核苷酸组成和重复的次数不同</a:t>
            </a:r>
            <a:r>
              <a:rPr lang="zh-CN" altLang="en-US" sz="2400">
                <a:latin typeface="Comic Sans MS" panose="030F0702030302020204" pitchFamily="66" charset="0"/>
                <a:ea typeface="黑体" panose="02010609060101010101" pitchFamily="49" charset="-122"/>
              </a:rPr>
              <a:t>。</a:t>
            </a:r>
            <a:r>
              <a:rPr lang="zh-CN" altLang="en-US" sz="2400">
                <a:solidFill>
                  <a:srgbClr val="FFFF00"/>
                </a:solidFill>
                <a:latin typeface="Comic Sans MS" panose="030F0702030302020204" pitchFamily="66" charset="0"/>
                <a:ea typeface="黑体" panose="02010609060101010101" pitchFamily="49" charset="-122"/>
              </a:rPr>
              <a:t>一般又将小卫星和微卫星称作可变数目串联重复（ </a:t>
            </a:r>
            <a:r>
              <a:rPr lang="en-US" altLang="zh-CN" sz="2400">
                <a:solidFill>
                  <a:srgbClr val="FFFF00"/>
                </a:solidFill>
                <a:latin typeface="Comic Sans MS" panose="030F0702030302020204" pitchFamily="66" charset="0"/>
                <a:ea typeface="黑体" panose="02010609060101010101" pitchFamily="49" charset="-122"/>
              </a:rPr>
              <a:t>variable number of tandem repeats</a:t>
            </a:r>
            <a:r>
              <a:rPr lang="zh-CN" altLang="en-US" sz="2400">
                <a:solidFill>
                  <a:srgbClr val="FFFF00"/>
                </a:solidFill>
                <a:latin typeface="Comic Sans MS" panose="030F0702030302020204" pitchFamily="66" charset="0"/>
                <a:ea typeface="黑体" panose="02010609060101010101" pitchFamily="49" charset="-122"/>
              </a:rPr>
              <a:t>，</a:t>
            </a:r>
            <a:r>
              <a:rPr lang="en-US" altLang="zh-CN" sz="2400">
                <a:solidFill>
                  <a:srgbClr val="FFFF00"/>
                </a:solidFill>
                <a:latin typeface="Comic Sans MS" panose="030F0702030302020204" pitchFamily="66" charset="0"/>
                <a:ea typeface="黑体" panose="02010609060101010101" pitchFamily="49" charset="-122"/>
              </a:rPr>
              <a:t>VNTRs</a:t>
            </a:r>
            <a:r>
              <a:rPr lang="zh-CN" altLang="en-US" sz="2400">
                <a:solidFill>
                  <a:srgbClr val="FFFF00"/>
                </a:solidFill>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a:t>
            </a:r>
          </a:p>
          <a:p>
            <a:pPr marL="0" indent="0">
              <a:lnSpc>
                <a:spcPct val="135000"/>
              </a:lnSpc>
              <a:buFontTx/>
              <a:buNone/>
            </a:pP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VNTRs </a:t>
            </a:r>
            <a:r>
              <a:rPr lang="zh-CN" altLang="en-US" sz="2400">
                <a:latin typeface="Comic Sans MS" panose="030F0702030302020204" pitchFamily="66" charset="0"/>
                <a:ea typeface="黑体" panose="02010609060101010101" pitchFamily="49" charset="-122"/>
              </a:rPr>
              <a:t>标记也呈共显性遗传，符合孟德尔遗传传递规律，因此可以用来进行遗传分析和作图 。而且</a:t>
            </a:r>
            <a:r>
              <a:rPr lang="en-US" altLang="zh-CN" sz="2400">
                <a:latin typeface="Comic Sans MS" panose="030F0702030302020204" pitchFamily="66" charset="0"/>
                <a:ea typeface="黑体" panose="02010609060101010101" pitchFamily="49" charset="-122"/>
              </a:rPr>
              <a:t>VNTRs</a:t>
            </a:r>
            <a:r>
              <a:rPr lang="zh-CN" altLang="en-US" sz="2400">
                <a:latin typeface="Comic Sans MS" panose="030F0702030302020204" pitchFamily="66" charset="0"/>
                <a:ea typeface="黑体" panose="02010609060101010101" pitchFamily="49" charset="-122"/>
              </a:rPr>
              <a:t>在基因组中有广泛的分布，可检出的多态更丰富，出现的频率更高。</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76F790D-8BB0-C09F-5ABB-FA47DA5E8FC9}"/>
              </a:ext>
            </a:extLst>
          </p:cNvPr>
          <p:cNvSpPr>
            <a:spLocks noGrp="1" noChangeArrowheads="1"/>
          </p:cNvSpPr>
          <p:nvPr>
            <p:ph type="title"/>
          </p:nvPr>
        </p:nvSpPr>
        <p:spPr>
          <a:xfrm>
            <a:off x="304800" y="381000"/>
            <a:ext cx="8229600" cy="1143000"/>
          </a:xfrm>
        </p:spPr>
        <p:txBody>
          <a:bodyPr/>
          <a:lstStyle/>
          <a:p>
            <a:pPr algn="l"/>
            <a:r>
              <a:rPr lang="en-US" altLang="zh-CN" sz="3600">
                <a:solidFill>
                  <a:srgbClr val="FFFF00"/>
                </a:solidFill>
                <a:latin typeface="华文新魏" panose="02010800040101010101" pitchFamily="2" charset="-122"/>
                <a:ea typeface="华文新魏" panose="02010800040101010101" pitchFamily="2" charset="-122"/>
              </a:rPr>
              <a:t> </a:t>
            </a:r>
            <a:r>
              <a:rPr lang="en-US" altLang="zh-CN" sz="3600">
                <a:solidFill>
                  <a:srgbClr val="FFFF00"/>
                </a:solidFill>
                <a:latin typeface="黑体" panose="02010609060101010101" pitchFamily="49" charset="-122"/>
                <a:ea typeface="黑体" panose="02010609060101010101" pitchFamily="49" charset="-122"/>
              </a:rPr>
              <a:t>6.1</a:t>
            </a:r>
            <a:r>
              <a:rPr lang="zh-CN" altLang="en-US" sz="3600">
                <a:solidFill>
                  <a:srgbClr val="FFFF00"/>
                </a:solidFill>
                <a:latin typeface="黑体" panose="02010609060101010101" pitchFamily="49" charset="-122"/>
                <a:ea typeface="黑体" panose="02010609060101010101" pitchFamily="49" charset="-122"/>
              </a:rPr>
              <a:t>数量性状及其多基因学说</a:t>
            </a:r>
          </a:p>
        </p:txBody>
      </p:sp>
      <p:sp>
        <p:nvSpPr>
          <p:cNvPr id="6147" name="Rectangle 3">
            <a:extLst>
              <a:ext uri="{FF2B5EF4-FFF2-40B4-BE49-F238E27FC236}">
                <a16:creationId xmlns:a16="http://schemas.microsoft.com/office/drawing/2014/main" id="{27C6403C-E1E2-9228-FFFD-1A3FA0D9FCA0}"/>
              </a:ext>
            </a:extLst>
          </p:cNvPr>
          <p:cNvSpPr>
            <a:spLocks noGrp="1" noChangeArrowheads="1"/>
          </p:cNvSpPr>
          <p:nvPr>
            <p:ph idx="1"/>
          </p:nvPr>
        </p:nvSpPr>
        <p:spPr>
          <a:xfrm>
            <a:off x="457200" y="1524000"/>
            <a:ext cx="8229600" cy="4953000"/>
          </a:xfrm>
        </p:spPr>
        <p:txBody>
          <a:bodyPr/>
          <a:lstStyle/>
          <a:p>
            <a:pPr marL="0" indent="0">
              <a:lnSpc>
                <a:spcPct val="80000"/>
              </a:lnSpc>
              <a:buFontTx/>
              <a:buNone/>
            </a:pPr>
            <a:r>
              <a:rPr lang="zh-CN" altLang="en-US" sz="2800">
                <a:solidFill>
                  <a:srgbClr val="FFFF00"/>
                </a:solidFill>
                <a:latin typeface="黑体" panose="02010609060101010101" pitchFamily="49" charset="-122"/>
                <a:ea typeface="黑体" panose="02010609060101010101" pitchFamily="49" charset="-122"/>
              </a:rPr>
              <a:t>生物的性状分为两类：</a:t>
            </a:r>
          </a:p>
          <a:p>
            <a:pPr marL="0" indent="0">
              <a:buFontTx/>
              <a:buNone/>
            </a:pPr>
            <a:r>
              <a:rPr lang="zh-CN" altLang="en-US" sz="2800">
                <a:solidFill>
                  <a:srgbClr val="FFFF00"/>
                </a:solidFill>
                <a:latin typeface="黑体" panose="02010609060101010101" pitchFamily="49" charset="-122"/>
                <a:ea typeface="黑体" panose="02010609060101010101" pitchFamily="49" charset="-122"/>
              </a:rPr>
              <a:t>质量性状</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qualitative character</a:t>
            </a:r>
            <a:r>
              <a:rPr lang="zh-CN" altLang="en-US" sz="2800">
                <a:latin typeface="黑体" panose="02010609060101010101" pitchFamily="49" charset="-122"/>
                <a:ea typeface="黑体" panose="02010609060101010101" pitchFamily="49" charset="-122"/>
              </a:rPr>
              <a:t>）</a:t>
            </a:r>
            <a:endParaRPr lang="en-US" altLang="zh-CN" sz="2800">
              <a:latin typeface="黑体" panose="02010609060101010101" pitchFamily="49" charset="-122"/>
              <a:ea typeface="黑体" panose="02010609060101010101" pitchFamily="49" charset="-122"/>
            </a:endParaRPr>
          </a:p>
          <a:p>
            <a:pPr marL="0" indent="0">
              <a:buFontTx/>
              <a:buNone/>
            </a:pPr>
            <a:r>
              <a:rPr lang="zh-CN" altLang="en-US" sz="2800">
                <a:latin typeface="黑体" panose="02010609060101010101" pitchFamily="49" charset="-122"/>
                <a:ea typeface="黑体" panose="02010609060101010101" pitchFamily="49" charset="-122"/>
              </a:rPr>
              <a:t>表型之间截然不同，具有质的差别，用文字描述的性状称质量性状。如水稻的糯与粳，人的</a:t>
            </a:r>
            <a:r>
              <a:rPr lang="en-US" altLang="zh-CN" sz="2800">
                <a:latin typeface="黑体" panose="02010609060101010101" pitchFamily="49" charset="-122"/>
                <a:ea typeface="黑体" panose="02010609060101010101" pitchFamily="49" charset="-122"/>
              </a:rPr>
              <a:t>A</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B</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O</a:t>
            </a:r>
            <a:r>
              <a:rPr lang="zh-CN" altLang="en-US" sz="2800">
                <a:latin typeface="黑体" panose="02010609060101010101" pitchFamily="49" charset="-122"/>
                <a:ea typeface="黑体" panose="02010609060101010101" pitchFamily="49" charset="-122"/>
              </a:rPr>
              <a:t>血型等性状。</a:t>
            </a:r>
            <a:endParaRPr lang="en-US" altLang="zh-CN" sz="2800">
              <a:latin typeface="黑体" panose="02010609060101010101" pitchFamily="49" charset="-122"/>
              <a:ea typeface="黑体" panose="02010609060101010101" pitchFamily="49" charset="-122"/>
            </a:endParaRPr>
          </a:p>
          <a:p>
            <a:pPr marL="0" indent="0">
              <a:buFontTx/>
              <a:buNone/>
            </a:pPr>
            <a:endParaRPr lang="zh-CN" altLang="en-US" sz="2800">
              <a:latin typeface="黑体" panose="02010609060101010101" pitchFamily="49" charset="-122"/>
              <a:ea typeface="黑体" panose="02010609060101010101" pitchFamily="49" charset="-122"/>
            </a:endParaRPr>
          </a:p>
          <a:p>
            <a:pPr marL="0" indent="0">
              <a:buFontTx/>
              <a:buNone/>
            </a:pPr>
            <a:r>
              <a:rPr lang="zh-CN" altLang="en-US" sz="2800">
                <a:solidFill>
                  <a:srgbClr val="FFFF00"/>
                </a:solidFill>
                <a:latin typeface="黑体" panose="02010609060101010101" pitchFamily="49" charset="-122"/>
                <a:ea typeface="黑体" panose="02010609060101010101" pitchFamily="49" charset="-122"/>
              </a:rPr>
              <a:t>数量性状</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quantitative character</a:t>
            </a:r>
            <a:r>
              <a:rPr lang="zh-CN" altLang="en-US" sz="2800">
                <a:latin typeface="黑体" panose="02010609060101010101" pitchFamily="49" charset="-122"/>
                <a:ea typeface="黑体" panose="02010609060101010101" pitchFamily="49" charset="-122"/>
              </a:rPr>
              <a:t>，</a:t>
            </a:r>
            <a:r>
              <a:rPr lang="en-US" altLang="zh-CN" sz="2800">
                <a:latin typeface="黑体" panose="02010609060101010101" pitchFamily="49" charset="-122"/>
                <a:ea typeface="黑体" panose="02010609060101010101" pitchFamily="49" charset="-122"/>
              </a:rPr>
              <a:t>QT)</a:t>
            </a:r>
          </a:p>
          <a:p>
            <a:pPr marL="0" indent="0">
              <a:buFontTx/>
              <a:buNone/>
            </a:pPr>
            <a:r>
              <a:rPr lang="zh-CN" altLang="en-US" sz="2800">
                <a:latin typeface="黑体" panose="02010609060101010101" pitchFamily="49" charset="-122"/>
                <a:ea typeface="黑体" panose="02010609060101010101" pitchFamily="49" charset="-122"/>
              </a:rPr>
              <a:t>性状之间呈连续变异状态，界限不清楚，不易分类，用数字描述的性状。如作物的产量，奶牛的泌乳量，棉花的纤维长度等</a:t>
            </a:r>
            <a:r>
              <a:rPr lang="zh-CN" altLang="en-US" sz="2800">
                <a:solidFill>
                  <a:srgbClr val="FFFF00"/>
                </a:solidFill>
                <a:latin typeface="黑体" panose="02010609060101010101" pitchFamily="49" charset="-122"/>
                <a:ea typeface="黑体" panose="02010609060101010101" pitchFamily="49" charset="-122"/>
              </a:rPr>
              <a:t>。</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 </a:t>
            </a:r>
          </a:p>
          <a:p>
            <a:pPr marL="0" indent="0">
              <a:lnSpc>
                <a:spcPct val="80000"/>
              </a:lnSpc>
              <a:buFontTx/>
              <a:buNone/>
            </a:pPr>
            <a:endParaRPr lang="en-US" altLang="zh-CN" sz="2400">
              <a:latin typeface="Comic Sans MS" panose="030F0702030302020204" pitchFamily="66" charset="0"/>
              <a:ea typeface="黑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2">
            <a:extLst>
              <a:ext uri="{FF2B5EF4-FFF2-40B4-BE49-F238E27FC236}">
                <a16:creationId xmlns:a16="http://schemas.microsoft.com/office/drawing/2014/main" id="{6CA67CF3-4BED-D794-5B72-F6D313933AB5}"/>
              </a:ext>
            </a:extLst>
          </p:cNvPr>
          <p:cNvSpPr txBox="1">
            <a:spLocks noChangeArrowheads="1"/>
          </p:cNvSpPr>
          <p:nvPr/>
        </p:nvSpPr>
        <p:spPr bwMode="auto">
          <a:xfrm>
            <a:off x="1828800" y="304800"/>
            <a:ext cx="57959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b="1" u="sng">
                <a:solidFill>
                  <a:srgbClr val="FFFF00"/>
                </a:solidFill>
                <a:latin typeface="黑体" panose="02010609060101010101" pitchFamily="49" charset="-122"/>
                <a:ea typeface="黑体" panose="02010609060101010101" pitchFamily="49" charset="-122"/>
              </a:rPr>
              <a:t>SSR</a:t>
            </a:r>
            <a:r>
              <a:rPr lang="zh-CN" altLang="en-US" b="1" u="sng">
                <a:solidFill>
                  <a:srgbClr val="FFFF00"/>
                </a:solidFill>
                <a:latin typeface="黑体" panose="02010609060101010101" pitchFamily="49" charset="-122"/>
                <a:ea typeface="黑体" panose="02010609060101010101" pitchFamily="49" charset="-122"/>
              </a:rPr>
              <a:t>（</a:t>
            </a:r>
            <a:r>
              <a:rPr lang="en-US" altLang="zh-CN" sz="2800" b="1" u="sng">
                <a:solidFill>
                  <a:srgbClr val="FFFF00"/>
                </a:solidFill>
                <a:latin typeface="黑体" panose="02010609060101010101" pitchFamily="49" charset="-122"/>
                <a:ea typeface="黑体" panose="02010609060101010101" pitchFamily="49" charset="-122"/>
              </a:rPr>
              <a:t>Simple Sequence Repeats</a:t>
            </a:r>
            <a:r>
              <a:rPr lang="zh-CN" altLang="en-US" b="1" u="sng">
                <a:solidFill>
                  <a:srgbClr val="FFFF00"/>
                </a:solidFill>
                <a:latin typeface="黑体" panose="02010609060101010101" pitchFamily="49" charset="-122"/>
                <a:ea typeface="黑体" panose="02010609060101010101" pitchFamily="49" charset="-122"/>
              </a:rPr>
              <a:t>）</a:t>
            </a:r>
          </a:p>
        </p:txBody>
      </p:sp>
      <p:pic>
        <p:nvPicPr>
          <p:cNvPr id="25603" name="图片 3" descr="ssr_diagram.png">
            <a:extLst>
              <a:ext uri="{FF2B5EF4-FFF2-40B4-BE49-F238E27FC236}">
                <a16:creationId xmlns:a16="http://schemas.microsoft.com/office/drawing/2014/main" id="{49FDA09D-6D94-E370-3413-82302457E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90600"/>
            <a:ext cx="8153400" cy="5535613"/>
          </a:xfrm>
          <a:prstGeom prst="rect">
            <a:avLst/>
          </a:prstGeom>
          <a:solidFill>
            <a:schemeClr val="tx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a:extLst>
              <a:ext uri="{FF2B5EF4-FFF2-40B4-BE49-F238E27FC236}">
                <a16:creationId xmlns:a16="http://schemas.microsoft.com/office/drawing/2014/main" id="{74D1E0CB-E5DD-37C2-D4CE-1D8563CD9A4B}"/>
              </a:ext>
            </a:extLst>
          </p:cNvPr>
          <p:cNvGraphicFramePr>
            <a:graphicFrameLocks noChangeAspect="1"/>
          </p:cNvGraphicFramePr>
          <p:nvPr>
            <p:ph/>
          </p:nvPr>
        </p:nvGraphicFramePr>
        <p:xfrm>
          <a:off x="3348038" y="2054225"/>
          <a:ext cx="1727200" cy="1536700"/>
        </p:xfrm>
        <a:graphic>
          <a:graphicData uri="http://schemas.openxmlformats.org/presentationml/2006/ole">
            <mc:AlternateContent xmlns:mc="http://schemas.openxmlformats.org/markup-compatibility/2006">
              <mc:Choice xmlns:v="urn:schemas-microsoft-com:vml" Requires="v">
                <p:oleObj r:id="rId2" imgW="1726984" imgH="1536508" progId="">
                  <p:embed/>
                </p:oleObj>
              </mc:Choice>
              <mc:Fallback>
                <p:oleObj r:id="rId2" imgW="1726984" imgH="1536508" progId="">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8" y="2054225"/>
                        <a:ext cx="17272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7" name="Line 6">
            <a:extLst>
              <a:ext uri="{FF2B5EF4-FFF2-40B4-BE49-F238E27FC236}">
                <a16:creationId xmlns:a16="http://schemas.microsoft.com/office/drawing/2014/main" id="{AE12EE4C-A156-79AE-06B6-3061ACAA42E2}"/>
              </a:ext>
            </a:extLst>
          </p:cNvPr>
          <p:cNvSpPr>
            <a:spLocks noChangeShapeType="1"/>
          </p:cNvSpPr>
          <p:nvPr/>
        </p:nvSpPr>
        <p:spPr bwMode="auto">
          <a:xfrm rot="20580000" flipH="1">
            <a:off x="1716088" y="3549650"/>
            <a:ext cx="1800225" cy="865188"/>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8" name="Line 7">
            <a:extLst>
              <a:ext uri="{FF2B5EF4-FFF2-40B4-BE49-F238E27FC236}">
                <a16:creationId xmlns:a16="http://schemas.microsoft.com/office/drawing/2014/main" id="{0DEB64D6-2A96-6F28-478C-D97629C1757D}"/>
              </a:ext>
            </a:extLst>
          </p:cNvPr>
          <p:cNvSpPr>
            <a:spLocks noChangeShapeType="1"/>
          </p:cNvSpPr>
          <p:nvPr/>
        </p:nvSpPr>
        <p:spPr bwMode="auto">
          <a:xfrm flipH="1">
            <a:off x="4140200" y="3359150"/>
            <a:ext cx="22225" cy="1430338"/>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29" name="Line 8">
            <a:extLst>
              <a:ext uri="{FF2B5EF4-FFF2-40B4-BE49-F238E27FC236}">
                <a16:creationId xmlns:a16="http://schemas.microsoft.com/office/drawing/2014/main" id="{05DB36D3-9124-A218-2480-2A5469DDE1FF}"/>
              </a:ext>
            </a:extLst>
          </p:cNvPr>
          <p:cNvSpPr>
            <a:spLocks noChangeShapeType="1"/>
          </p:cNvSpPr>
          <p:nvPr/>
        </p:nvSpPr>
        <p:spPr bwMode="auto">
          <a:xfrm rot="1560000">
            <a:off x="4756150" y="3417888"/>
            <a:ext cx="1871663" cy="792162"/>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30" name="Rectangle 9">
            <a:extLst>
              <a:ext uri="{FF2B5EF4-FFF2-40B4-BE49-F238E27FC236}">
                <a16:creationId xmlns:a16="http://schemas.microsoft.com/office/drawing/2014/main" id="{7F37D0E0-8EDA-B576-40A7-FD243BABA4FE}"/>
              </a:ext>
            </a:extLst>
          </p:cNvPr>
          <p:cNvSpPr>
            <a:spLocks noChangeArrowheads="1"/>
          </p:cNvSpPr>
          <p:nvPr/>
        </p:nvSpPr>
        <p:spPr bwMode="auto">
          <a:xfrm rot="5400000">
            <a:off x="1634331" y="4599782"/>
            <a:ext cx="84137" cy="6096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1" name="Rectangle 10">
            <a:extLst>
              <a:ext uri="{FF2B5EF4-FFF2-40B4-BE49-F238E27FC236}">
                <a16:creationId xmlns:a16="http://schemas.microsoft.com/office/drawing/2014/main" id="{AC364834-1EF8-F8A0-F054-31F4224285C6}"/>
              </a:ext>
            </a:extLst>
          </p:cNvPr>
          <p:cNvSpPr>
            <a:spLocks noChangeArrowheads="1"/>
          </p:cNvSpPr>
          <p:nvPr/>
        </p:nvSpPr>
        <p:spPr bwMode="auto">
          <a:xfrm rot="5400000">
            <a:off x="6172200" y="4489450"/>
            <a:ext cx="152400" cy="609600"/>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2" name="Rectangle 11">
            <a:extLst>
              <a:ext uri="{FF2B5EF4-FFF2-40B4-BE49-F238E27FC236}">
                <a16:creationId xmlns:a16="http://schemas.microsoft.com/office/drawing/2014/main" id="{4B4262B1-7F89-54BC-524B-EAB88FC7458B}"/>
              </a:ext>
            </a:extLst>
          </p:cNvPr>
          <p:cNvSpPr>
            <a:spLocks noChangeArrowheads="1"/>
          </p:cNvSpPr>
          <p:nvPr/>
        </p:nvSpPr>
        <p:spPr bwMode="auto">
          <a:xfrm rot="5400000">
            <a:off x="6925469" y="4498181"/>
            <a:ext cx="160338" cy="600075"/>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3" name="Rectangle 12">
            <a:extLst>
              <a:ext uri="{FF2B5EF4-FFF2-40B4-BE49-F238E27FC236}">
                <a16:creationId xmlns:a16="http://schemas.microsoft.com/office/drawing/2014/main" id="{09257622-E7F9-0618-C1DD-7F855C654010}"/>
              </a:ext>
            </a:extLst>
          </p:cNvPr>
          <p:cNvSpPr>
            <a:spLocks noChangeArrowheads="1"/>
          </p:cNvSpPr>
          <p:nvPr/>
        </p:nvSpPr>
        <p:spPr bwMode="auto">
          <a:xfrm rot="5400000">
            <a:off x="1626393" y="4926807"/>
            <a:ext cx="144463" cy="59055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4" name="Rectangle 13">
            <a:extLst>
              <a:ext uri="{FF2B5EF4-FFF2-40B4-BE49-F238E27FC236}">
                <a16:creationId xmlns:a16="http://schemas.microsoft.com/office/drawing/2014/main" id="{B5AF84BF-B87F-1FCF-8A60-9B758DD4464E}"/>
              </a:ext>
            </a:extLst>
          </p:cNvPr>
          <p:cNvSpPr>
            <a:spLocks noChangeArrowheads="1"/>
          </p:cNvSpPr>
          <p:nvPr/>
        </p:nvSpPr>
        <p:spPr bwMode="auto">
          <a:xfrm rot="5400000">
            <a:off x="3728243" y="4952207"/>
            <a:ext cx="144463" cy="59055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5" name="Rectangle 14">
            <a:extLst>
              <a:ext uri="{FF2B5EF4-FFF2-40B4-BE49-F238E27FC236}">
                <a16:creationId xmlns:a16="http://schemas.microsoft.com/office/drawing/2014/main" id="{5D40AA34-3C18-8BC9-AE6B-1A267F1EAA19}"/>
              </a:ext>
            </a:extLst>
          </p:cNvPr>
          <p:cNvSpPr>
            <a:spLocks noChangeArrowheads="1"/>
          </p:cNvSpPr>
          <p:nvPr/>
        </p:nvSpPr>
        <p:spPr bwMode="auto">
          <a:xfrm rot="5400000">
            <a:off x="4414043" y="4952207"/>
            <a:ext cx="144463" cy="590550"/>
          </a:xfrm>
          <a:prstGeom prst="rect">
            <a:avLst/>
          </a:prstGeom>
          <a:solidFill>
            <a:schemeClr val="tx1"/>
          </a:solidFill>
          <a:ln w="9525">
            <a:solidFill>
              <a:schemeClr val="tx1"/>
            </a:solidFill>
            <a:miter lim="800000"/>
            <a:headEnd/>
            <a:tailEnd/>
          </a:ln>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6" name="Rectangle 18">
            <a:extLst>
              <a:ext uri="{FF2B5EF4-FFF2-40B4-BE49-F238E27FC236}">
                <a16:creationId xmlns:a16="http://schemas.microsoft.com/office/drawing/2014/main" id="{62C74F0E-5A0F-D6EA-BE2D-75854E94620F}"/>
              </a:ext>
            </a:extLst>
          </p:cNvPr>
          <p:cNvSpPr>
            <a:spLocks noChangeArrowheads="1"/>
          </p:cNvSpPr>
          <p:nvPr/>
        </p:nvSpPr>
        <p:spPr bwMode="auto">
          <a:xfrm>
            <a:off x="900113" y="3933825"/>
            <a:ext cx="6913562"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26637" name="Rectangle 20">
            <a:extLst>
              <a:ext uri="{FF2B5EF4-FFF2-40B4-BE49-F238E27FC236}">
                <a16:creationId xmlns:a16="http://schemas.microsoft.com/office/drawing/2014/main" id="{6BFC09DF-C3D0-FC84-9B7E-378A76D7BCEF}"/>
              </a:ext>
            </a:extLst>
          </p:cNvPr>
          <p:cNvSpPr>
            <a:spLocks noChangeArrowheads="1"/>
          </p:cNvSpPr>
          <p:nvPr/>
        </p:nvSpPr>
        <p:spPr bwMode="auto">
          <a:xfrm>
            <a:off x="971550" y="5373688"/>
            <a:ext cx="1512888"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endParaRPr lang="zh-CN" altLang="en-US" sz="1800" b="1">
              <a:solidFill>
                <a:schemeClr val="tx2"/>
              </a:solidFill>
              <a:latin typeface="楷体_GB2312" pitchFamily="49" charset="-122"/>
              <a:ea typeface="楷体_GB2312" pitchFamily="49" charset="-122"/>
            </a:endParaRPr>
          </a:p>
        </p:txBody>
      </p:sp>
      <p:sp>
        <p:nvSpPr>
          <p:cNvPr id="26638" name="TextBox 20">
            <a:extLst>
              <a:ext uri="{FF2B5EF4-FFF2-40B4-BE49-F238E27FC236}">
                <a16:creationId xmlns:a16="http://schemas.microsoft.com/office/drawing/2014/main" id="{BD8A8BF8-7F59-6D45-3E39-06AA59EAA8EF}"/>
              </a:ext>
            </a:extLst>
          </p:cNvPr>
          <p:cNvSpPr txBox="1">
            <a:spLocks noChangeArrowheads="1"/>
          </p:cNvSpPr>
          <p:nvPr/>
        </p:nvSpPr>
        <p:spPr bwMode="auto">
          <a:xfrm>
            <a:off x="685800" y="4718050"/>
            <a:ext cx="355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FF00"/>
                </a:solidFill>
              </a:rPr>
              <a:t>A</a:t>
            </a:r>
          </a:p>
          <a:p>
            <a:pPr eaLnBrk="1" hangingPunct="1">
              <a:spcBef>
                <a:spcPct val="0"/>
              </a:spcBef>
              <a:buClrTx/>
              <a:buFontTx/>
              <a:buNone/>
            </a:pPr>
            <a:r>
              <a:rPr lang="en-US" altLang="zh-CN" sz="1800"/>
              <a:t>a</a:t>
            </a:r>
            <a:endParaRPr lang="zh-CN" altLang="en-US" sz="1800"/>
          </a:p>
        </p:txBody>
      </p:sp>
      <p:sp>
        <p:nvSpPr>
          <p:cNvPr id="26639" name="TextBox 21">
            <a:extLst>
              <a:ext uri="{FF2B5EF4-FFF2-40B4-BE49-F238E27FC236}">
                <a16:creationId xmlns:a16="http://schemas.microsoft.com/office/drawing/2014/main" id="{62C6675A-DF97-58B2-23FB-28176F840884}"/>
              </a:ext>
            </a:extLst>
          </p:cNvPr>
          <p:cNvSpPr txBox="1">
            <a:spLocks noChangeArrowheads="1"/>
          </p:cNvSpPr>
          <p:nvPr/>
        </p:nvSpPr>
        <p:spPr bwMode="auto">
          <a:xfrm>
            <a:off x="3657600" y="4799013"/>
            <a:ext cx="1035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t>a        a</a:t>
            </a:r>
            <a:endParaRPr lang="zh-CN" altLang="en-US" sz="1800"/>
          </a:p>
        </p:txBody>
      </p:sp>
      <p:sp>
        <p:nvSpPr>
          <p:cNvPr id="26640" name="TextBox 22">
            <a:extLst>
              <a:ext uri="{FF2B5EF4-FFF2-40B4-BE49-F238E27FC236}">
                <a16:creationId xmlns:a16="http://schemas.microsoft.com/office/drawing/2014/main" id="{DAA29106-D458-3599-F3CC-304CB2520143}"/>
              </a:ext>
            </a:extLst>
          </p:cNvPr>
          <p:cNvSpPr txBox="1">
            <a:spLocks noChangeArrowheads="1"/>
          </p:cNvSpPr>
          <p:nvPr/>
        </p:nvSpPr>
        <p:spPr bwMode="auto">
          <a:xfrm>
            <a:off x="6019800" y="4946650"/>
            <a:ext cx="1190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800">
                <a:solidFill>
                  <a:srgbClr val="FFFF00"/>
                </a:solidFill>
              </a:rPr>
              <a:t> A         A</a:t>
            </a:r>
            <a:endParaRPr lang="zh-CN" altLang="en-US" sz="1800">
              <a:solidFill>
                <a:srgbClr val="FFFF00"/>
              </a:solidFill>
            </a:endParaRPr>
          </a:p>
        </p:txBody>
      </p:sp>
      <p:sp>
        <p:nvSpPr>
          <p:cNvPr id="26641" name="TextBox 23">
            <a:extLst>
              <a:ext uri="{FF2B5EF4-FFF2-40B4-BE49-F238E27FC236}">
                <a16:creationId xmlns:a16="http://schemas.microsoft.com/office/drawing/2014/main" id="{56042380-E924-C6B0-5E48-B8B7780D57C8}"/>
              </a:ext>
            </a:extLst>
          </p:cNvPr>
          <p:cNvSpPr txBox="1">
            <a:spLocks noChangeArrowheads="1"/>
          </p:cNvSpPr>
          <p:nvPr/>
        </p:nvSpPr>
        <p:spPr bwMode="auto">
          <a:xfrm>
            <a:off x="2895600" y="609600"/>
            <a:ext cx="31861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3600" b="1">
                <a:solidFill>
                  <a:srgbClr val="FFFF00"/>
                </a:solidFill>
                <a:latin typeface="黑体" panose="02010609060101010101" pitchFamily="49" charset="-122"/>
                <a:ea typeface="黑体" panose="02010609060101010101" pitchFamily="49" charset="-122"/>
              </a:rPr>
              <a:t>SSR</a:t>
            </a:r>
            <a:r>
              <a:rPr lang="zh-CN" altLang="en-US" sz="3600" b="1">
                <a:solidFill>
                  <a:srgbClr val="FFFF00"/>
                </a:solidFill>
                <a:latin typeface="黑体" panose="02010609060101010101" pitchFamily="49" charset="-122"/>
                <a:ea typeface="黑体" panose="02010609060101010101" pitchFamily="49" charset="-122"/>
              </a:rPr>
              <a:t>基因型分析</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2">
            <a:extLst>
              <a:ext uri="{FF2B5EF4-FFF2-40B4-BE49-F238E27FC236}">
                <a16:creationId xmlns:a16="http://schemas.microsoft.com/office/drawing/2014/main" id="{96A4BA53-6CDF-BD73-6396-771D1AABE0D3}"/>
              </a:ext>
            </a:extLst>
          </p:cNvPr>
          <p:cNvSpPr>
            <a:spLocks noChangeArrowheads="1"/>
          </p:cNvSpPr>
          <p:nvPr/>
        </p:nvSpPr>
        <p:spPr bwMode="auto">
          <a:xfrm>
            <a:off x="457200" y="1600200"/>
            <a:ext cx="78486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pPr>
            <a:r>
              <a:rPr lang="zh-CN" altLang="en-US" sz="2800">
                <a:solidFill>
                  <a:srgbClr val="FFFF00"/>
                </a:solidFill>
                <a:latin typeface="宋体" panose="02010600030101010101" pitchFamily="2" charset="-122"/>
              </a:rPr>
              <a:t>不受环境条件的影响，不受发育阶段的限制，也不受个体和生物组织器官的限制；</a:t>
            </a:r>
            <a:endParaRPr lang="en-US" altLang="zh-CN" sz="2800">
              <a:solidFill>
                <a:srgbClr val="FFFF00"/>
              </a:solidFill>
              <a:latin typeface="宋体" panose="02010600030101010101" pitchFamily="2" charset="-122"/>
            </a:endParaRPr>
          </a:p>
          <a:p>
            <a:pPr eaLnBrk="1" hangingPunct="1">
              <a:lnSpc>
                <a:spcPct val="150000"/>
              </a:lnSpc>
              <a:spcBef>
                <a:spcPct val="0"/>
              </a:spcBef>
              <a:buClrTx/>
            </a:pPr>
            <a:r>
              <a:rPr lang="en-US" altLang="zh-CN" sz="2800">
                <a:solidFill>
                  <a:srgbClr val="FFFF00"/>
                </a:solidFill>
                <a:latin typeface="宋体" panose="02010600030101010101" pitchFamily="2" charset="-122"/>
              </a:rPr>
              <a:t> </a:t>
            </a:r>
            <a:r>
              <a:rPr lang="zh-CN" altLang="en-US" sz="2800">
                <a:solidFill>
                  <a:srgbClr val="FFFF00"/>
                </a:solidFill>
                <a:latin typeface="宋体" panose="02010600030101010101" pitchFamily="2" charset="-122"/>
              </a:rPr>
              <a:t>同时基因组</a:t>
            </a:r>
            <a:r>
              <a:rPr lang="en-US" altLang="zh-CN" sz="2800">
                <a:solidFill>
                  <a:srgbClr val="FFFF00"/>
                </a:solidFill>
                <a:latin typeface="宋体" panose="02010600030101010101" pitchFamily="2" charset="-122"/>
              </a:rPr>
              <a:t>DNA</a:t>
            </a:r>
            <a:r>
              <a:rPr lang="zh-CN" altLang="en-US" sz="2800">
                <a:solidFill>
                  <a:srgbClr val="FFFF00"/>
                </a:solidFill>
                <a:latin typeface="宋体" panose="02010600030101010101" pitchFamily="2" charset="-122"/>
              </a:rPr>
              <a:t>变异非常丰富，可供选择的分子标记数量大大超过形态标记、细胞学标记和蛋白质标记的数量；</a:t>
            </a:r>
            <a:endParaRPr lang="en-US" altLang="zh-CN" sz="2800">
              <a:solidFill>
                <a:srgbClr val="FFFF00"/>
              </a:solidFill>
              <a:latin typeface="宋体" panose="02010600030101010101" pitchFamily="2" charset="-122"/>
            </a:endParaRPr>
          </a:p>
          <a:p>
            <a:pPr eaLnBrk="1" hangingPunct="1">
              <a:lnSpc>
                <a:spcPct val="150000"/>
              </a:lnSpc>
              <a:spcBef>
                <a:spcPct val="0"/>
              </a:spcBef>
              <a:buClrTx/>
            </a:pPr>
            <a:r>
              <a:rPr lang="zh-CN" altLang="en-US" sz="2800">
                <a:solidFill>
                  <a:srgbClr val="FFFF00"/>
                </a:solidFill>
                <a:latin typeface="宋体" panose="02010600030101010101" pitchFamily="2" charset="-122"/>
              </a:rPr>
              <a:t>大多</a:t>
            </a:r>
            <a:r>
              <a:rPr lang="en-US" altLang="zh-CN" sz="2800">
                <a:solidFill>
                  <a:srgbClr val="FFFF00"/>
                </a:solidFill>
                <a:latin typeface="宋体" panose="02010600030101010101" pitchFamily="2" charset="-122"/>
              </a:rPr>
              <a:t>DNA</a:t>
            </a:r>
            <a:r>
              <a:rPr lang="zh-CN" altLang="en-US" sz="2800">
                <a:solidFill>
                  <a:srgbClr val="FFFF00"/>
                </a:solidFill>
                <a:latin typeface="宋体" panose="02010600030101010101" pitchFamily="2" charset="-122"/>
              </a:rPr>
              <a:t>分子标记是共显性的，符合孟德尔遗传规律，因此可供遗传标记作图。</a:t>
            </a:r>
          </a:p>
        </p:txBody>
      </p:sp>
      <p:sp>
        <p:nvSpPr>
          <p:cNvPr id="27651" name="TextBox 3">
            <a:extLst>
              <a:ext uri="{FF2B5EF4-FFF2-40B4-BE49-F238E27FC236}">
                <a16:creationId xmlns:a16="http://schemas.microsoft.com/office/drawing/2014/main" id="{625F5B0A-A940-6F42-EAD6-F3581D12521F}"/>
              </a:ext>
            </a:extLst>
          </p:cNvPr>
          <p:cNvSpPr txBox="1">
            <a:spLocks noChangeArrowheads="1"/>
          </p:cNvSpPr>
          <p:nvPr/>
        </p:nvSpPr>
        <p:spPr bwMode="auto">
          <a:xfrm>
            <a:off x="2743200" y="838200"/>
            <a:ext cx="3068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b="1">
                <a:solidFill>
                  <a:srgbClr val="FFFF00"/>
                </a:solidFill>
                <a:latin typeface="黑体" panose="02010609060101010101" pitchFamily="49" charset="-122"/>
                <a:ea typeface="黑体" panose="02010609060101010101" pitchFamily="49" charset="-122"/>
              </a:rPr>
              <a:t>分子标记的优点</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内容占位符 2" descr="12b_++DNA+fingerprint+theory_5.jpg">
            <a:extLst>
              <a:ext uri="{FF2B5EF4-FFF2-40B4-BE49-F238E27FC236}">
                <a16:creationId xmlns:a16="http://schemas.microsoft.com/office/drawing/2014/main" id="{746A3EAD-FDE7-9D5D-A245-D543ECE9974F}"/>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1295400" y="990600"/>
            <a:ext cx="6397625" cy="5173663"/>
          </a:xfrm>
        </p:spPr>
      </p:pic>
      <p:sp>
        <p:nvSpPr>
          <p:cNvPr id="28675" name="TextBox 3">
            <a:extLst>
              <a:ext uri="{FF2B5EF4-FFF2-40B4-BE49-F238E27FC236}">
                <a16:creationId xmlns:a16="http://schemas.microsoft.com/office/drawing/2014/main" id="{5000388B-7A00-60A8-7386-6ADF0AD246BE}"/>
              </a:ext>
            </a:extLst>
          </p:cNvPr>
          <p:cNvSpPr txBox="1">
            <a:spLocks noChangeArrowheads="1"/>
          </p:cNvSpPr>
          <p:nvPr/>
        </p:nvSpPr>
        <p:spPr bwMode="auto">
          <a:xfrm>
            <a:off x="2971800" y="228600"/>
            <a:ext cx="37385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u="sng">
                <a:solidFill>
                  <a:srgbClr val="FFFF00"/>
                </a:solidFill>
              </a:rPr>
              <a:t>DNA </a:t>
            </a:r>
            <a:r>
              <a:rPr lang="zh-CN" altLang="en-US" u="sng">
                <a:solidFill>
                  <a:srgbClr val="FFFF00"/>
                </a:solidFill>
              </a:rPr>
              <a:t> </a:t>
            </a:r>
            <a:r>
              <a:rPr lang="en-US" altLang="zh-CN" u="sng">
                <a:solidFill>
                  <a:srgbClr val="FFFF00"/>
                </a:solidFill>
              </a:rPr>
              <a:t>fingerprinting</a:t>
            </a:r>
            <a:endParaRPr lang="zh-CN" altLang="en-US" u="sng">
              <a:solidFill>
                <a:srgbClr val="FFFF00"/>
              </a:solidFill>
            </a:endParaRPr>
          </a:p>
        </p:txBody>
      </p:sp>
      <p:sp>
        <p:nvSpPr>
          <p:cNvPr id="28676" name="文本框 1">
            <a:extLst>
              <a:ext uri="{FF2B5EF4-FFF2-40B4-BE49-F238E27FC236}">
                <a16:creationId xmlns:a16="http://schemas.microsoft.com/office/drawing/2014/main" id="{CC1AF4EF-3A9A-DC12-9571-828688BBDBDE}"/>
              </a:ext>
            </a:extLst>
          </p:cNvPr>
          <p:cNvSpPr txBox="1">
            <a:spLocks noChangeArrowheads="1"/>
          </p:cNvSpPr>
          <p:nvPr/>
        </p:nvSpPr>
        <p:spPr bwMode="auto">
          <a:xfrm>
            <a:off x="1357313" y="4419600"/>
            <a:ext cx="63214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000" b="1">
                <a:solidFill>
                  <a:schemeClr val="bg2"/>
                </a:solidFill>
                <a:latin typeface="黑体" panose="02010609060101010101" pitchFamily="49" charset="-122"/>
                <a:ea typeface="黑体" panose="02010609060101010101" pitchFamily="49" charset="-122"/>
              </a:rPr>
              <a:t>若采用</a:t>
            </a:r>
            <a:r>
              <a:rPr lang="en-US" altLang="zh-CN" sz="2000" b="1">
                <a:solidFill>
                  <a:schemeClr val="bg2"/>
                </a:solidFill>
                <a:latin typeface="黑体" panose="02010609060101010101" pitchFamily="49" charset="-122"/>
                <a:ea typeface="黑体" panose="02010609060101010101" pitchFamily="49" charset="-122"/>
              </a:rPr>
              <a:t>12</a:t>
            </a:r>
            <a:r>
              <a:rPr lang="zh-CN" altLang="en-US" sz="2000" b="1">
                <a:solidFill>
                  <a:schemeClr val="bg2"/>
                </a:solidFill>
                <a:latin typeface="黑体" panose="02010609060101010101" pitchFamily="49" charset="-122"/>
                <a:ea typeface="黑体" panose="02010609060101010101" pitchFamily="49" charset="-122"/>
              </a:rPr>
              <a:t>个</a:t>
            </a:r>
            <a:r>
              <a:rPr lang="en-US" altLang="zh-CN" sz="2000" b="1">
                <a:solidFill>
                  <a:schemeClr val="bg2"/>
                </a:solidFill>
                <a:latin typeface="黑体" panose="02010609060101010101" pitchFamily="49" charset="-122"/>
                <a:ea typeface="黑体" panose="02010609060101010101" pitchFamily="49" charset="-122"/>
              </a:rPr>
              <a:t>SSR</a:t>
            </a:r>
            <a:r>
              <a:rPr lang="zh-CN" altLang="en-US" sz="2000" b="1">
                <a:solidFill>
                  <a:schemeClr val="bg2"/>
                </a:solidFill>
                <a:latin typeface="黑体" panose="02010609060101010101" pitchFamily="49" charset="-122"/>
                <a:ea typeface="黑体" panose="02010609060101010101" pitchFamily="49" charset="-122"/>
              </a:rPr>
              <a:t>标记，每个</a:t>
            </a:r>
            <a:r>
              <a:rPr lang="en-US" altLang="zh-CN" sz="2000" b="1">
                <a:solidFill>
                  <a:schemeClr val="bg2"/>
                </a:solidFill>
                <a:latin typeface="黑体" panose="02010609060101010101" pitchFamily="49" charset="-122"/>
                <a:ea typeface="黑体" panose="02010609060101010101" pitchFamily="49" charset="-122"/>
              </a:rPr>
              <a:t>SSR</a:t>
            </a:r>
            <a:r>
              <a:rPr lang="zh-CN" altLang="en-US" sz="2000" b="1">
                <a:solidFill>
                  <a:schemeClr val="bg2"/>
                </a:solidFill>
                <a:latin typeface="黑体" panose="02010609060101010101" pitchFamily="49" charset="-122"/>
                <a:ea typeface="黑体" panose="02010609060101010101" pitchFamily="49" charset="-122"/>
              </a:rPr>
              <a:t>标记有三个多样性（</a:t>
            </a:r>
            <a:r>
              <a:rPr lang="en-US" altLang="zh-CN" sz="2000" b="1">
                <a:solidFill>
                  <a:schemeClr val="bg2"/>
                </a:solidFill>
                <a:latin typeface="黑体" panose="02010609060101010101" pitchFamily="49" charset="-122"/>
                <a:ea typeface="黑体" panose="02010609060101010101" pitchFamily="49" charset="-122"/>
              </a:rPr>
              <a:t>A1-A3</a:t>
            </a:r>
            <a:r>
              <a:rPr lang="zh-CN" altLang="en-US" sz="2000" b="1">
                <a:solidFill>
                  <a:schemeClr val="bg2"/>
                </a:solidFill>
                <a:latin typeface="黑体" panose="02010609060101010101" pitchFamily="49" charset="-122"/>
                <a:ea typeface="黑体" panose="02010609060101010101" pitchFamily="49" charset="-122"/>
              </a:rPr>
              <a:t>），则可检测的多样性为</a:t>
            </a:r>
            <a:r>
              <a:rPr lang="en-US" altLang="zh-CN" sz="2000" b="1">
                <a:solidFill>
                  <a:schemeClr val="bg2"/>
                </a:solidFill>
                <a:latin typeface="黑体" panose="02010609060101010101" pitchFamily="49" charset="-122"/>
                <a:ea typeface="黑体" panose="02010609060101010101" pitchFamily="49" charset="-122"/>
              </a:rPr>
              <a:t>6</a:t>
            </a:r>
            <a:r>
              <a:rPr lang="en-US" altLang="zh-CN" sz="2000" b="1" baseline="30000">
                <a:solidFill>
                  <a:schemeClr val="bg2"/>
                </a:solidFill>
                <a:latin typeface="黑体" panose="02010609060101010101" pitchFamily="49" charset="-122"/>
                <a:ea typeface="黑体" panose="02010609060101010101" pitchFamily="49" charset="-122"/>
              </a:rPr>
              <a:t>12</a:t>
            </a:r>
            <a:r>
              <a:rPr lang="en-US" altLang="zh-CN" sz="2000" b="1">
                <a:solidFill>
                  <a:schemeClr val="bg2"/>
                </a:solidFill>
                <a:latin typeface="黑体" panose="02010609060101010101" pitchFamily="49" charset="-122"/>
                <a:ea typeface="黑体" panose="02010609060101010101" pitchFamily="49" charset="-122"/>
              </a:rPr>
              <a:t>=21.8</a:t>
            </a:r>
            <a:r>
              <a:rPr lang="zh-CN" altLang="en-US" sz="2000" b="1">
                <a:solidFill>
                  <a:schemeClr val="bg2"/>
                </a:solidFill>
                <a:latin typeface="黑体" panose="02010609060101010101" pitchFamily="49" charset="-122"/>
                <a:ea typeface="黑体" panose="02010609060101010101" pitchFamily="49" charset="-122"/>
              </a:rPr>
              <a:t>亿</a:t>
            </a:r>
            <a:endParaRPr lang="en-US" altLang="zh-CN" sz="2000" b="1">
              <a:solidFill>
                <a:schemeClr val="bg2"/>
              </a:solidFill>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id="{5A10DE8E-1763-67E3-A1ED-5124AFE95371}"/>
              </a:ext>
            </a:extLst>
          </p:cNvPr>
          <p:cNvSpPr>
            <a:spLocks noGrp="1" noChangeArrowheads="1"/>
          </p:cNvSpPr>
          <p:nvPr>
            <p:ph idx="1"/>
          </p:nvPr>
        </p:nvSpPr>
        <p:spPr>
          <a:xfrm>
            <a:off x="228600" y="838200"/>
            <a:ext cx="8748713" cy="5105400"/>
          </a:xfrm>
        </p:spPr>
        <p:txBody>
          <a:bodyPr/>
          <a:lstStyle/>
          <a:p>
            <a:pPr>
              <a:lnSpc>
                <a:spcPct val="120000"/>
              </a:lnSpc>
              <a:buFontTx/>
              <a:buNone/>
              <a:defRPr/>
            </a:pPr>
            <a:r>
              <a:rPr lang="zh-CN" altLang="en-US" sz="2400" b="1" dirty="0">
                <a:latin typeface="黑体" panose="02010609060101010101" pitchFamily="49" charset="-122"/>
                <a:ea typeface="黑体" panose="02010609060101010101" pitchFamily="49" charset="-122"/>
                <a:sym typeface="Wingdings 2" pitchFamily="18" charset="2"/>
              </a:rPr>
              <a:t>（</a:t>
            </a:r>
            <a:r>
              <a:rPr lang="en-US" altLang="zh-CN" sz="2400" b="1" dirty="0">
                <a:solidFill>
                  <a:srgbClr val="FFFF00"/>
                </a:solidFill>
                <a:latin typeface="黑体" panose="02010609060101010101" pitchFamily="49" charset="-122"/>
                <a:ea typeface="黑体" panose="02010609060101010101" pitchFamily="49" charset="-122"/>
                <a:sym typeface="Wingdings 2" pitchFamily="18" charset="2"/>
              </a:rPr>
              <a:t>2</a:t>
            </a:r>
            <a:r>
              <a:rPr lang="zh-CN" altLang="en-US" sz="2400" b="1" dirty="0">
                <a:solidFill>
                  <a:srgbClr val="FFFF00"/>
                </a:solidFill>
                <a:latin typeface="黑体" panose="02010609060101010101" pitchFamily="49" charset="-122"/>
                <a:ea typeface="黑体" panose="02010609060101010101" pitchFamily="49" charset="-122"/>
                <a:sym typeface="Wingdings 2" pitchFamily="18" charset="2"/>
              </a:rPr>
              <a:t>）人工构建作图群体</a:t>
            </a:r>
            <a:endParaRPr lang="en-US" altLang="zh-CN" sz="2400" b="1" dirty="0">
              <a:latin typeface="黑体" panose="02010609060101010101" pitchFamily="49" charset="-122"/>
              <a:ea typeface="黑体" panose="02010609060101010101" pitchFamily="49" charset="-122"/>
            </a:endParaRPr>
          </a:p>
          <a:p>
            <a:pPr>
              <a:lnSpc>
                <a:spcPct val="120000"/>
              </a:lnSpc>
              <a:buFontTx/>
              <a:buNone/>
              <a:defRPr/>
            </a:pPr>
            <a:r>
              <a:rPr lang="en-US" altLang="zh-CN" sz="2200" dirty="0">
                <a:latin typeface="Comic Sans MS" panose="030F0702030302020204" pitchFamily="66" charset="0"/>
                <a:ea typeface="黑体" panose="02010609060101010101" pitchFamily="49" charset="-122"/>
              </a:rPr>
              <a:t>  </a:t>
            </a:r>
            <a:r>
              <a:rPr lang="zh-CN" altLang="en-US" sz="2200" dirty="0">
                <a:latin typeface="Comic Sans MS" panose="030F0702030302020204" pitchFamily="66" charset="0"/>
                <a:ea typeface="黑体" panose="02010609060101010101" pitchFamily="49" charset="-122"/>
              </a:rPr>
              <a:t>适于</a:t>
            </a:r>
            <a:r>
              <a:rPr lang="en-US" altLang="zh-CN" sz="2200" dirty="0">
                <a:latin typeface="Comic Sans MS" panose="030F0702030302020204" pitchFamily="66" charset="0"/>
                <a:ea typeface="黑体" panose="02010609060101010101" pitchFamily="49" charset="-122"/>
              </a:rPr>
              <a:t>QTL</a:t>
            </a:r>
            <a:r>
              <a:rPr lang="zh-CN" altLang="en-US" sz="2200" dirty="0">
                <a:latin typeface="Comic Sans MS" panose="030F0702030302020204" pitchFamily="66" charset="0"/>
                <a:ea typeface="黑体" panose="02010609060101010101" pitchFamily="49" charset="-122"/>
              </a:rPr>
              <a:t>定位的群体应该是待测数量性状存在广泛变异，多个标</a:t>
            </a:r>
            <a:endParaRPr lang="en-US" altLang="zh-CN" sz="2200" dirty="0">
              <a:latin typeface="Comic Sans MS" panose="030F0702030302020204" pitchFamily="66" charset="0"/>
              <a:ea typeface="黑体" panose="02010609060101010101" pitchFamily="49" charset="-122"/>
            </a:endParaRPr>
          </a:p>
          <a:p>
            <a:pPr indent="-250825">
              <a:lnSpc>
                <a:spcPct val="120000"/>
              </a:lnSpc>
              <a:buFontTx/>
              <a:buNone/>
              <a:defRPr/>
            </a:pPr>
            <a:r>
              <a:rPr lang="zh-CN" altLang="en-US" sz="2200" dirty="0">
                <a:latin typeface="Comic Sans MS" panose="030F0702030302020204" pitchFamily="66" charset="0"/>
                <a:ea typeface="黑体" panose="02010609060101010101" pitchFamily="49" charset="-122"/>
              </a:rPr>
              <a:t>记位点处于分离状态的群体，这样的群体一般是由亲缘关系较远的亲</a:t>
            </a:r>
            <a:endParaRPr lang="en-US" altLang="zh-CN" sz="2200" dirty="0">
              <a:latin typeface="Comic Sans MS" panose="030F0702030302020204" pitchFamily="66" charset="0"/>
              <a:ea typeface="黑体" panose="02010609060101010101" pitchFamily="49" charset="-122"/>
            </a:endParaRPr>
          </a:p>
          <a:p>
            <a:pPr indent="-250825">
              <a:lnSpc>
                <a:spcPct val="120000"/>
              </a:lnSpc>
              <a:buFontTx/>
              <a:buNone/>
              <a:defRPr/>
            </a:pPr>
            <a:r>
              <a:rPr lang="zh-CN" altLang="en-US" sz="2200" dirty="0">
                <a:latin typeface="Comic Sans MS" panose="030F0702030302020204" pitchFamily="66" charset="0"/>
                <a:ea typeface="黑体" panose="02010609060101010101" pitchFamily="49" charset="-122"/>
              </a:rPr>
              <a:t>本间杂交，再经自交回交等方法进行人工构建的。如用高株</a:t>
            </a:r>
            <a:r>
              <a:rPr lang="en-US" altLang="zh-CN" sz="2200" dirty="0">
                <a:latin typeface="Comic Sans MS" panose="030F0702030302020204" pitchFamily="66" charset="0"/>
                <a:ea typeface="黑体" panose="02010609060101010101" pitchFamily="49" charset="-122"/>
              </a:rPr>
              <a:t>×</a:t>
            </a:r>
            <a:r>
              <a:rPr lang="zh-CN" altLang="en-US" sz="2200" dirty="0">
                <a:latin typeface="Comic Sans MS" panose="030F0702030302020204" pitchFamily="66" charset="0"/>
                <a:ea typeface="黑体" panose="02010609060101010101" pitchFamily="49" charset="-122"/>
              </a:rPr>
              <a:t>矮株</a:t>
            </a:r>
            <a:endParaRPr lang="en-US" altLang="zh-CN" sz="2200" dirty="0">
              <a:latin typeface="Comic Sans MS" panose="030F0702030302020204" pitchFamily="66" charset="0"/>
              <a:ea typeface="黑体" panose="02010609060101010101" pitchFamily="49" charset="-122"/>
            </a:endParaRPr>
          </a:p>
          <a:p>
            <a:pPr indent="-250825">
              <a:lnSpc>
                <a:spcPct val="120000"/>
              </a:lnSpc>
              <a:buFontTx/>
              <a:buNone/>
              <a:defRPr/>
            </a:pPr>
            <a:r>
              <a:rPr lang="zh-CN" altLang="en-US" sz="2200" dirty="0">
                <a:latin typeface="Comic Sans MS" panose="030F0702030302020204" pitchFamily="66" charset="0"/>
                <a:ea typeface="黑体" panose="02010609060101010101" pitchFamily="49" charset="-122"/>
              </a:rPr>
              <a:t>或早熟期</a:t>
            </a:r>
            <a:r>
              <a:rPr lang="en-US" altLang="zh-CN" sz="2200" dirty="0">
                <a:latin typeface="Comic Sans MS" panose="030F0702030302020204" pitchFamily="66" charset="0"/>
                <a:ea typeface="黑体" panose="02010609060101010101" pitchFamily="49" charset="-122"/>
              </a:rPr>
              <a:t>×</a:t>
            </a:r>
            <a:r>
              <a:rPr lang="zh-CN" altLang="en-US" sz="2200" dirty="0">
                <a:latin typeface="Comic Sans MS" panose="030F0702030302020204" pitchFamily="66" charset="0"/>
                <a:ea typeface="黑体" panose="02010609060101010101" pitchFamily="49" charset="-122"/>
              </a:rPr>
              <a:t>晚熟期等，常用的群体有：</a:t>
            </a:r>
          </a:p>
          <a:p>
            <a:pPr>
              <a:lnSpc>
                <a:spcPct val="120000"/>
              </a:lnSpc>
              <a:buFontTx/>
              <a:buNone/>
              <a:defRPr/>
            </a:pPr>
            <a:r>
              <a:rPr lang="zh-CN" altLang="en-US" sz="2200" dirty="0">
                <a:latin typeface="Comic Sans MS" panose="030F0702030302020204" pitchFamily="66" charset="0"/>
                <a:ea typeface="黑体" panose="02010609060101010101" pitchFamily="49" charset="-122"/>
              </a:rPr>
              <a:t>    </a:t>
            </a:r>
            <a:r>
              <a:rPr lang="en-US" altLang="zh-CN" sz="2200" b="1" dirty="0">
                <a:solidFill>
                  <a:srgbClr val="FF0000"/>
                </a:solidFill>
                <a:latin typeface="Comic Sans MS" panose="030F0702030302020204" pitchFamily="66" charset="0"/>
                <a:ea typeface="黑体" panose="02010609060101010101" pitchFamily="49" charset="-122"/>
              </a:rPr>
              <a:t>F</a:t>
            </a:r>
            <a:r>
              <a:rPr lang="en-US" altLang="zh-CN" sz="2200" b="1" baseline="-25000" dirty="0">
                <a:solidFill>
                  <a:srgbClr val="FF0000"/>
                </a:solidFill>
                <a:latin typeface="Comic Sans MS" panose="030F0702030302020204" pitchFamily="66" charset="0"/>
                <a:ea typeface="黑体" panose="02010609060101010101" pitchFamily="49" charset="-122"/>
              </a:rPr>
              <a:t>2</a:t>
            </a:r>
            <a:r>
              <a:rPr lang="zh-CN" altLang="en-US" sz="2200" b="1" dirty="0">
                <a:solidFill>
                  <a:srgbClr val="FF0000"/>
                </a:solidFill>
                <a:latin typeface="Comic Sans MS" panose="030F0702030302020204" pitchFamily="66" charset="0"/>
                <a:ea typeface="黑体" panose="02010609060101010101" pitchFamily="49" charset="-122"/>
              </a:rPr>
              <a:t>群体</a:t>
            </a:r>
          </a:p>
          <a:p>
            <a:pPr>
              <a:lnSpc>
                <a:spcPct val="120000"/>
              </a:lnSpc>
              <a:buFontTx/>
              <a:buNone/>
              <a:defRPr/>
            </a:pPr>
            <a:r>
              <a:rPr lang="zh-CN" altLang="en-US" sz="2200" b="1" dirty="0">
                <a:solidFill>
                  <a:srgbClr val="FF0000"/>
                </a:solidFill>
                <a:latin typeface="Comic Sans MS" panose="030F0702030302020204" pitchFamily="66" charset="0"/>
                <a:ea typeface="黑体" panose="02010609060101010101" pitchFamily="49" charset="-122"/>
              </a:rPr>
              <a:t>   </a:t>
            </a:r>
            <a:r>
              <a:rPr lang="zh-CN" altLang="en-US" sz="2200" b="1" dirty="0">
                <a:solidFill>
                  <a:srgbClr val="FFFF00"/>
                </a:solidFill>
                <a:latin typeface="Comic Sans MS" panose="030F0702030302020204" pitchFamily="66" charset="0"/>
                <a:ea typeface="黑体" panose="02010609060101010101" pitchFamily="49" charset="-122"/>
              </a:rPr>
              <a:t>回交</a:t>
            </a:r>
            <a:r>
              <a:rPr lang="en-US" altLang="zh-CN" sz="2200" b="1" dirty="0">
                <a:solidFill>
                  <a:srgbClr val="FFFF00"/>
                </a:solidFill>
                <a:latin typeface="Comic Sans MS" panose="030F0702030302020204" pitchFamily="66" charset="0"/>
                <a:ea typeface="黑体" panose="02010609060101010101" pitchFamily="49" charset="-122"/>
              </a:rPr>
              <a:t>(BC)</a:t>
            </a:r>
            <a:r>
              <a:rPr lang="zh-CN" altLang="en-US" sz="2200" b="1" dirty="0">
                <a:solidFill>
                  <a:srgbClr val="FFFF00"/>
                </a:solidFill>
                <a:latin typeface="Comic Sans MS" panose="030F0702030302020204" pitchFamily="66" charset="0"/>
                <a:ea typeface="黑体" panose="02010609060101010101" pitchFamily="49" charset="-122"/>
              </a:rPr>
              <a:t>群体</a:t>
            </a:r>
          </a:p>
          <a:p>
            <a:pPr>
              <a:lnSpc>
                <a:spcPct val="120000"/>
              </a:lnSpc>
              <a:buFontTx/>
              <a:buNone/>
              <a:defRPr/>
            </a:pPr>
            <a:r>
              <a:rPr lang="zh-CN" altLang="en-US" sz="2200" dirty="0">
                <a:latin typeface="Comic Sans MS" panose="030F0702030302020204" pitchFamily="66" charset="0"/>
                <a:ea typeface="黑体" panose="02010609060101010101" pitchFamily="49" charset="-122"/>
              </a:rPr>
              <a:t>    </a:t>
            </a:r>
            <a:r>
              <a:rPr lang="zh-CN" altLang="en-US" sz="2200" dirty="0">
                <a:solidFill>
                  <a:srgbClr val="FFFF00"/>
                </a:solidFill>
                <a:latin typeface="Comic Sans MS" panose="030F0702030302020204" pitchFamily="66" charset="0"/>
                <a:ea typeface="黑体" panose="02010609060101010101" pitchFamily="49" charset="-122"/>
              </a:rPr>
              <a:t>双单倍体</a:t>
            </a:r>
            <a:r>
              <a:rPr lang="en-US" altLang="zh-CN" sz="2200" dirty="0">
                <a:latin typeface="Comic Sans MS" panose="030F0702030302020204" pitchFamily="66" charset="0"/>
                <a:ea typeface="黑体" panose="02010609060101010101" pitchFamily="49" charset="-122"/>
              </a:rPr>
              <a:t>(doubled haploids</a:t>
            </a:r>
            <a:r>
              <a:rPr lang="zh-CN" altLang="en-US" sz="2200" dirty="0">
                <a:latin typeface="Comic Sans MS" panose="030F0702030302020204" pitchFamily="66" charset="0"/>
                <a:ea typeface="黑体" panose="02010609060101010101" pitchFamily="49" charset="-122"/>
              </a:rPr>
              <a:t>，</a:t>
            </a:r>
            <a:r>
              <a:rPr lang="en-US" altLang="zh-CN" sz="2200" dirty="0">
                <a:latin typeface="Comic Sans MS" panose="030F0702030302020204" pitchFamily="66" charset="0"/>
                <a:ea typeface="黑体" panose="02010609060101010101" pitchFamily="49" charset="-122"/>
              </a:rPr>
              <a:t>DH</a:t>
            </a:r>
            <a:r>
              <a:rPr lang="zh-CN" altLang="en-US" sz="2200" dirty="0">
                <a:latin typeface="Comic Sans MS" panose="030F0702030302020204" pitchFamily="66" charset="0"/>
                <a:ea typeface="黑体" panose="02010609060101010101" pitchFamily="49" charset="-122"/>
              </a:rPr>
              <a:t>，即加倍的单倍体群体</a:t>
            </a:r>
            <a:r>
              <a:rPr lang="en-US" altLang="zh-CN" sz="2200" dirty="0">
                <a:latin typeface="Comic Sans MS" panose="030F0702030302020204" pitchFamily="66" charset="0"/>
                <a:ea typeface="黑体" panose="02010609060101010101" pitchFamily="49" charset="-122"/>
              </a:rPr>
              <a:t>)</a:t>
            </a:r>
            <a:r>
              <a:rPr lang="zh-CN" altLang="en-US" sz="2200" dirty="0">
                <a:latin typeface="Comic Sans MS" panose="030F0702030302020204" pitchFamily="66" charset="0"/>
                <a:ea typeface="黑体" panose="02010609060101010101" pitchFamily="49" charset="-122"/>
              </a:rPr>
              <a:t>群体</a:t>
            </a:r>
          </a:p>
          <a:p>
            <a:pPr>
              <a:lnSpc>
                <a:spcPct val="120000"/>
              </a:lnSpc>
              <a:buFontTx/>
              <a:buNone/>
              <a:defRPr/>
            </a:pPr>
            <a:r>
              <a:rPr lang="zh-CN" altLang="en-US" sz="2200" dirty="0">
                <a:latin typeface="Comic Sans MS" panose="030F0702030302020204" pitchFamily="66" charset="0"/>
                <a:ea typeface="黑体" panose="02010609060101010101" pitchFamily="49" charset="-122"/>
              </a:rPr>
              <a:t>    </a:t>
            </a:r>
            <a:r>
              <a:rPr lang="zh-CN" altLang="en-US" sz="2200" dirty="0">
                <a:solidFill>
                  <a:srgbClr val="FFFF00"/>
                </a:solidFill>
                <a:latin typeface="Comic Sans MS" panose="030F0702030302020204" pitchFamily="66" charset="0"/>
                <a:ea typeface="黑体" panose="02010609060101010101" pitchFamily="49" charset="-122"/>
              </a:rPr>
              <a:t>重组近交系 </a:t>
            </a:r>
            <a:r>
              <a:rPr lang="en-US" altLang="zh-CN" sz="2200" dirty="0">
                <a:latin typeface="Comic Sans MS" panose="030F0702030302020204" pitchFamily="66" charset="0"/>
                <a:ea typeface="黑体" panose="02010609060101010101" pitchFamily="49" charset="-122"/>
              </a:rPr>
              <a:t>(recombinant inbred lines</a:t>
            </a:r>
            <a:r>
              <a:rPr lang="zh-CN" altLang="en-US" sz="2200" dirty="0">
                <a:latin typeface="Comic Sans MS" panose="030F0702030302020204" pitchFamily="66" charset="0"/>
                <a:ea typeface="黑体" panose="02010609060101010101" pitchFamily="49" charset="-122"/>
              </a:rPr>
              <a:t>，</a:t>
            </a:r>
            <a:r>
              <a:rPr lang="en-US" altLang="zh-CN" sz="2200" dirty="0">
                <a:latin typeface="Comic Sans MS" panose="030F0702030302020204" pitchFamily="66" charset="0"/>
                <a:ea typeface="黑体" panose="02010609060101010101" pitchFamily="49" charset="-122"/>
              </a:rPr>
              <a:t>RIL</a:t>
            </a:r>
            <a:r>
              <a:rPr lang="zh-CN" altLang="en-US" sz="2200" dirty="0">
                <a:latin typeface="Comic Sans MS" panose="030F0702030302020204" pitchFamily="66" charset="0"/>
                <a:ea typeface="黑体" panose="02010609060101010101" pitchFamily="49" charset="-122"/>
              </a:rPr>
              <a:t>，由</a:t>
            </a:r>
            <a:r>
              <a:rPr lang="en-US" altLang="zh-CN" sz="2200" dirty="0">
                <a:latin typeface="Comic Sans MS" panose="030F0702030302020204" pitchFamily="66" charset="0"/>
                <a:ea typeface="黑体" panose="02010609060101010101" pitchFamily="49" charset="-122"/>
              </a:rPr>
              <a:t>F</a:t>
            </a:r>
            <a:r>
              <a:rPr lang="en-US" altLang="zh-CN" sz="2200" baseline="-25000" dirty="0">
                <a:latin typeface="Comic Sans MS" panose="030F0702030302020204" pitchFamily="66" charset="0"/>
                <a:ea typeface="黑体" panose="02010609060101010101" pitchFamily="49" charset="-122"/>
              </a:rPr>
              <a:t>1</a:t>
            </a:r>
            <a:r>
              <a:rPr lang="en-US" altLang="zh-CN" sz="2200" dirty="0">
                <a:latin typeface="Comic Sans MS" panose="030F0702030302020204" pitchFamily="66" charset="0"/>
                <a:ea typeface="黑体" panose="02010609060101010101" pitchFamily="49" charset="-122"/>
              </a:rPr>
              <a:t> </a:t>
            </a:r>
            <a:r>
              <a:rPr lang="zh-CN" altLang="en-US" sz="2200" dirty="0">
                <a:latin typeface="Comic Sans MS" panose="030F0702030302020204" pitchFamily="66" charset="0"/>
                <a:ea typeface="黑体" panose="02010609060101010101" pitchFamily="49" charset="-122"/>
              </a:rPr>
              <a:t>连续多代自交产生</a:t>
            </a:r>
            <a:r>
              <a:rPr lang="en-US" altLang="zh-CN" sz="2200" dirty="0">
                <a:latin typeface="Comic Sans MS" panose="030F0702030302020204" pitchFamily="66" charset="0"/>
                <a:ea typeface="黑体" panose="02010609060101010101" pitchFamily="49" charset="-122"/>
              </a:rPr>
              <a:t>)</a:t>
            </a:r>
            <a:r>
              <a:rPr lang="zh-CN" altLang="en-US" sz="2200" dirty="0">
                <a:latin typeface="Comic Sans MS" panose="030F0702030302020204" pitchFamily="66" charset="0"/>
                <a:ea typeface="黑体" panose="02010609060101010101" pitchFamily="49" charset="-122"/>
              </a:rPr>
              <a:t>群体等。</a:t>
            </a:r>
            <a:r>
              <a:rPr lang="en-US" altLang="zh-CN" sz="2200" dirty="0">
                <a:latin typeface="Comic Sans MS" panose="030F0702030302020204" pitchFamily="66" charset="0"/>
                <a:ea typeface="黑体" panose="02010609060101010101" pitchFamily="49" charset="-122"/>
              </a:rPr>
              <a:t>      </a:t>
            </a:r>
            <a:endParaRPr lang="zh-CN" altLang="en-US" sz="2200" dirty="0">
              <a:latin typeface="Comic Sans MS" panose="030F0702030302020204" pitchFamily="66" charset="0"/>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C1680D76-2E9E-8D88-EF42-8B88DA83D5A3}"/>
              </a:ext>
            </a:extLst>
          </p:cNvPr>
          <p:cNvSpPr>
            <a:spLocks noGrp="1" noChangeArrowheads="1"/>
          </p:cNvSpPr>
          <p:nvPr>
            <p:ph type="title"/>
          </p:nvPr>
        </p:nvSpPr>
        <p:spPr/>
        <p:txBody>
          <a:bodyPr/>
          <a:lstStyle/>
          <a:p>
            <a:endParaRPr lang="zh-CN" altLang="en-US"/>
          </a:p>
        </p:txBody>
      </p:sp>
      <p:pic>
        <p:nvPicPr>
          <p:cNvPr id="31747" name="内容占位符 3" descr="QQ图片20180411202305.jpg">
            <a:extLst>
              <a:ext uri="{FF2B5EF4-FFF2-40B4-BE49-F238E27FC236}">
                <a16:creationId xmlns:a16="http://schemas.microsoft.com/office/drawing/2014/main" id="{28420DF8-20F3-AEA1-1CF1-EFA170DD27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228600"/>
            <a:ext cx="5207000" cy="64008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D22FB8BA-A541-3D12-E07A-6894579DE499}"/>
              </a:ext>
            </a:extLst>
          </p:cNvPr>
          <p:cNvSpPr>
            <a:spLocks noGrp="1" noChangeArrowheads="1"/>
          </p:cNvSpPr>
          <p:nvPr>
            <p:ph type="title"/>
          </p:nvPr>
        </p:nvSpPr>
        <p:spPr>
          <a:xfrm>
            <a:off x="0" y="457200"/>
            <a:ext cx="8637588" cy="946150"/>
          </a:xfrm>
        </p:spPr>
        <p:txBody>
          <a:bodyPr/>
          <a:lstStyle/>
          <a:p>
            <a:pPr algn="l"/>
            <a:r>
              <a:rPr lang="en-US" altLang="zh-CN" sz="2800" b="1">
                <a:solidFill>
                  <a:srgbClr val="FFFF00"/>
                </a:solidFill>
                <a:sym typeface="Wingdings 2" panose="05020102010507070707" pitchFamily="18" charset="2"/>
              </a:rPr>
              <a:t> </a:t>
            </a:r>
            <a:r>
              <a:rPr lang="zh-CN" altLang="en-US" sz="2400">
                <a:solidFill>
                  <a:srgbClr val="FFFF00"/>
                </a:solidFill>
                <a:latin typeface="黑体" panose="02010609060101010101" pitchFamily="49" charset="-122"/>
                <a:ea typeface="黑体" panose="02010609060101010101" pitchFamily="49" charset="-122"/>
                <a:sym typeface="Wingdings 2" panose="05020102010507070707" pitchFamily="18" charset="2"/>
              </a:rPr>
              <a:t>（</a:t>
            </a:r>
            <a:r>
              <a:rPr lang="en-US" altLang="zh-CN" sz="2400">
                <a:solidFill>
                  <a:srgbClr val="FFFF00"/>
                </a:solidFill>
                <a:latin typeface="黑体" panose="02010609060101010101" pitchFamily="49" charset="-122"/>
                <a:ea typeface="黑体" panose="02010609060101010101" pitchFamily="49" charset="-122"/>
                <a:sym typeface="Wingdings 2" panose="05020102010507070707" pitchFamily="18" charset="2"/>
              </a:rPr>
              <a:t>3</a:t>
            </a:r>
            <a:r>
              <a:rPr lang="zh-CN" altLang="en-US" sz="2400">
                <a:solidFill>
                  <a:srgbClr val="FFFF00"/>
                </a:solidFill>
                <a:latin typeface="黑体" panose="02010609060101010101" pitchFamily="49" charset="-122"/>
                <a:ea typeface="黑体" panose="02010609060101010101" pitchFamily="49" charset="-122"/>
                <a:sym typeface="Wingdings 2" panose="05020102010507070707" pitchFamily="18" charset="2"/>
              </a:rPr>
              <a:t>）获得某数量性状的表型值与遗传标记基因型的相关数据</a:t>
            </a:r>
            <a:endParaRPr lang="zh-CN" altLang="en-US" sz="2400">
              <a:solidFill>
                <a:srgbClr val="FFFF00"/>
              </a:solidFill>
              <a:latin typeface="黑体" panose="02010609060101010101" pitchFamily="49" charset="-122"/>
              <a:ea typeface="黑体" panose="02010609060101010101" pitchFamily="49" charset="-122"/>
            </a:endParaRPr>
          </a:p>
        </p:txBody>
      </p:sp>
      <p:sp>
        <p:nvSpPr>
          <p:cNvPr id="32771" name="Rectangle 3">
            <a:extLst>
              <a:ext uri="{FF2B5EF4-FFF2-40B4-BE49-F238E27FC236}">
                <a16:creationId xmlns:a16="http://schemas.microsoft.com/office/drawing/2014/main" id="{255FC842-A8BE-B247-4B8A-A18C4CCA1F6F}"/>
              </a:ext>
            </a:extLst>
          </p:cNvPr>
          <p:cNvSpPr>
            <a:spLocks noGrp="1" noChangeArrowheads="1"/>
          </p:cNvSpPr>
          <p:nvPr>
            <p:ph idx="1"/>
          </p:nvPr>
        </p:nvSpPr>
        <p:spPr>
          <a:xfrm>
            <a:off x="381000" y="1295400"/>
            <a:ext cx="8534400" cy="5029200"/>
          </a:xfrm>
        </p:spPr>
        <p:txBody>
          <a:bodyPr/>
          <a:lstStyle/>
          <a:p>
            <a:pPr marL="0" indent="0">
              <a:buFontTx/>
              <a:buNone/>
            </a:pPr>
            <a:r>
              <a:rPr lang="zh-CN" altLang="en-US" sz="2400">
                <a:latin typeface="黑体" panose="02010609060101010101" pitchFamily="49" charset="-122"/>
                <a:ea typeface="黑体" panose="02010609060101010101" pitchFamily="49" charset="-122"/>
              </a:rPr>
              <a:t>从作图群体中</a:t>
            </a:r>
            <a:r>
              <a:rPr lang="zh-CN" altLang="en-US" sz="2400">
                <a:solidFill>
                  <a:srgbClr val="FFFF00"/>
                </a:solidFill>
                <a:latin typeface="黑体" panose="02010609060101010101" pitchFamily="49" charset="-122"/>
                <a:ea typeface="黑体" panose="02010609060101010101" pitchFamily="49" charset="-122"/>
              </a:rPr>
              <a:t>抽样（每株）提取</a:t>
            </a:r>
            <a:r>
              <a:rPr lang="en-US" altLang="zh-CN" sz="2400">
                <a:solidFill>
                  <a:srgbClr val="FFFF00"/>
                </a:solidFill>
                <a:latin typeface="黑体" panose="02010609060101010101" pitchFamily="49" charset="-122"/>
                <a:ea typeface="黑体" panose="02010609060101010101" pitchFamily="49" charset="-122"/>
              </a:rPr>
              <a:t>DNA</a:t>
            </a:r>
            <a:r>
              <a:rPr lang="zh-CN" altLang="en-US" sz="2400">
                <a:latin typeface="黑体" panose="02010609060101010101" pitchFamily="49" charset="-122"/>
                <a:ea typeface="黑体" panose="02010609060101010101" pitchFamily="49" charset="-122"/>
              </a:rPr>
              <a:t>做分子标记检测，记录每个被测个体的</a:t>
            </a:r>
            <a:r>
              <a:rPr lang="zh-CN" altLang="en-US" sz="2400">
                <a:solidFill>
                  <a:srgbClr val="FFFF00"/>
                </a:solidFill>
                <a:latin typeface="黑体" panose="02010609060101010101" pitchFamily="49" charset="-122"/>
                <a:ea typeface="黑体" panose="02010609060101010101" pitchFamily="49" charset="-122"/>
              </a:rPr>
              <a:t>标记基因型</a:t>
            </a:r>
            <a:r>
              <a:rPr lang="zh-CN" altLang="en-US" sz="2400">
                <a:latin typeface="黑体" panose="02010609060101010101" pitchFamily="49" charset="-122"/>
                <a:ea typeface="黑体" panose="02010609060101010101" pitchFamily="49" charset="-122"/>
              </a:rPr>
              <a:t>。若标记的遗传图谱未知，还需要先依据各标记基因型分离资料制作标记的连锁图。</a:t>
            </a:r>
          </a:p>
          <a:p>
            <a:pPr marL="0" indent="0">
              <a:buFontTx/>
              <a:buNone/>
            </a:pPr>
            <a:endParaRPr lang="en-US" altLang="zh-CN" sz="2400">
              <a:latin typeface="黑体" panose="02010609060101010101" pitchFamily="49" charset="-122"/>
              <a:ea typeface="黑体" panose="02010609060101010101" pitchFamily="49" charset="-122"/>
            </a:endParaRPr>
          </a:p>
          <a:p>
            <a:pPr marL="0" indent="0">
              <a:buFontTx/>
              <a:buNone/>
            </a:pPr>
            <a:r>
              <a:rPr lang="zh-CN" altLang="en-US" sz="2400">
                <a:latin typeface="黑体" panose="02010609060101010101" pitchFamily="49" charset="-122"/>
                <a:ea typeface="黑体" panose="02010609060101010101" pitchFamily="49" charset="-122"/>
              </a:rPr>
              <a:t>由于各种分子标记最后显示的都是电泳分离的带谱所以个体的标记基因型需要将每个标记的带纹与亲本比较并赋值来记录，例如在</a:t>
            </a:r>
            <a:r>
              <a:rPr lang="zh-CN" altLang="en-US" sz="2400">
                <a:solidFill>
                  <a:srgbClr val="FFFF00"/>
                </a:solidFill>
                <a:latin typeface="黑体" panose="02010609060101010101" pitchFamily="49" charset="-122"/>
                <a:ea typeface="黑体" panose="02010609060101010101" pitchFamily="49" charset="-122"/>
              </a:rPr>
              <a:t>共显性情况下</a:t>
            </a:r>
            <a:r>
              <a:rPr lang="zh-CN" altLang="en-US" sz="2400">
                <a:latin typeface="黑体" panose="02010609060101010101" pitchFamily="49" charset="-122"/>
                <a:ea typeface="黑体" panose="02010609060101010101" pitchFamily="49" charset="-122"/>
              </a:rPr>
              <a:t>，两个纯合亲本各显示</a:t>
            </a: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条带，杂合体同时显示双亲的</a:t>
            </a:r>
            <a:r>
              <a:rPr lang="en-US" altLang="zh-CN" sz="24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条带。作图群体中应含有</a:t>
            </a:r>
            <a:r>
              <a:rPr lang="en-US" altLang="zh-CN" sz="2400">
                <a:latin typeface="黑体" panose="02010609060101010101" pitchFamily="49" charset="-122"/>
                <a:ea typeface="黑体" panose="02010609060101010101" pitchFamily="49" charset="-122"/>
              </a:rPr>
              <a:t>P</a:t>
            </a:r>
            <a:r>
              <a:rPr lang="en-US" altLang="zh-CN" sz="2400" baseline="-25000">
                <a:latin typeface="黑体" panose="02010609060101010101" pitchFamily="49" charset="-122"/>
                <a:ea typeface="黑体" panose="02010609060101010101" pitchFamily="49" charset="-122"/>
              </a:rPr>
              <a:t>l</a:t>
            </a:r>
            <a:r>
              <a:rPr lang="zh-CN" altLang="en-US" sz="2400">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P</a:t>
            </a:r>
            <a:r>
              <a:rPr lang="en-US" altLang="zh-CN" sz="2400" baseline="-25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和杂合型</a:t>
            </a:r>
            <a:r>
              <a:rPr lang="en-US" altLang="zh-CN" sz="2400">
                <a:latin typeface="黑体" panose="02010609060101010101" pitchFamily="49" charset="-122"/>
                <a:ea typeface="黑体" panose="02010609060101010101" pitchFamily="49" charset="-122"/>
              </a:rPr>
              <a:t>3</a:t>
            </a:r>
            <a:r>
              <a:rPr lang="zh-CN" altLang="en-US" sz="2400">
                <a:latin typeface="黑体" panose="02010609060101010101" pitchFamily="49" charset="-122"/>
                <a:ea typeface="黑体" panose="02010609060101010101" pitchFamily="49" charset="-122"/>
              </a:rPr>
              <a:t>种带型，这</a:t>
            </a:r>
            <a:r>
              <a:rPr lang="en-US" altLang="zh-CN" sz="2400">
                <a:solidFill>
                  <a:srgbClr val="FFFF00"/>
                </a:solidFill>
                <a:latin typeface="黑体" panose="02010609060101010101" pitchFamily="49" charset="-122"/>
                <a:ea typeface="黑体" panose="02010609060101010101" pitchFamily="49" charset="-122"/>
              </a:rPr>
              <a:t>3</a:t>
            </a:r>
            <a:r>
              <a:rPr lang="zh-CN" altLang="en-US" sz="2400">
                <a:solidFill>
                  <a:srgbClr val="FFFF00"/>
                </a:solidFill>
                <a:latin typeface="黑体" panose="02010609060101010101" pitchFamily="49" charset="-122"/>
                <a:ea typeface="黑体" panose="02010609060101010101" pitchFamily="49" charset="-122"/>
              </a:rPr>
              <a:t>种带型即代表某一分子标记的</a:t>
            </a:r>
            <a:r>
              <a:rPr lang="en-US" altLang="zh-CN" sz="2400">
                <a:solidFill>
                  <a:srgbClr val="FFFF00"/>
                </a:solidFill>
                <a:latin typeface="黑体" panose="02010609060101010101" pitchFamily="49" charset="-122"/>
                <a:ea typeface="黑体" panose="02010609060101010101" pitchFamily="49" charset="-122"/>
              </a:rPr>
              <a:t>3</a:t>
            </a:r>
            <a:r>
              <a:rPr lang="zh-CN" altLang="en-US" sz="2400">
                <a:solidFill>
                  <a:srgbClr val="FFFF00"/>
                </a:solidFill>
                <a:latin typeface="黑体" panose="02010609060101010101" pitchFamily="49" charset="-122"/>
                <a:ea typeface="黑体" panose="02010609060101010101" pitchFamily="49" charset="-122"/>
              </a:rPr>
              <a:t>种基因型</a:t>
            </a:r>
            <a:r>
              <a:rPr lang="zh-CN" altLang="en-US" sz="2400">
                <a:latin typeface="黑体" panose="02010609060101010101" pitchFamily="49" charset="-122"/>
                <a:ea typeface="黑体" panose="02010609060101010101" pitchFamily="49" charset="-122"/>
              </a:rPr>
              <a:t>。如果将含有</a:t>
            </a:r>
            <a:r>
              <a:rPr lang="en-US" altLang="zh-CN" sz="2400">
                <a:latin typeface="黑体" panose="02010609060101010101" pitchFamily="49" charset="-122"/>
                <a:ea typeface="黑体" panose="02010609060101010101" pitchFamily="49" charset="-122"/>
              </a:rPr>
              <a:t>P</a:t>
            </a:r>
            <a:r>
              <a:rPr lang="en-US" altLang="zh-CN" sz="2400" baseline="-25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带型的个体赋值为</a:t>
            </a:r>
            <a:r>
              <a:rPr lang="en-US" altLang="zh-CN" sz="2400">
                <a:latin typeface="黑体" panose="02010609060101010101" pitchFamily="49" charset="-122"/>
                <a:ea typeface="黑体" panose="02010609060101010101" pitchFamily="49" charset="-122"/>
              </a:rPr>
              <a:t>11</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P</a:t>
            </a:r>
            <a:r>
              <a:rPr lang="en-US" altLang="zh-CN" sz="2400" baseline="-25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带型赋值为</a:t>
            </a:r>
            <a:r>
              <a:rPr lang="en-US" altLang="zh-CN" sz="2400">
                <a:latin typeface="黑体" panose="02010609060101010101" pitchFamily="49" charset="-122"/>
                <a:ea typeface="黑体" panose="02010609060101010101" pitchFamily="49" charset="-122"/>
              </a:rPr>
              <a:t>22</a:t>
            </a:r>
            <a:r>
              <a:rPr lang="zh-CN" altLang="en-US" sz="2400">
                <a:latin typeface="黑体" panose="02010609060101010101" pitchFamily="49" charset="-122"/>
                <a:ea typeface="黑体" panose="02010609060101010101" pitchFamily="49" charset="-122"/>
              </a:rPr>
              <a:t>，杂合体赋值为</a:t>
            </a:r>
            <a:r>
              <a:rPr lang="en-US" altLang="zh-CN" sz="2400">
                <a:latin typeface="黑体" panose="02010609060101010101" pitchFamily="49" charset="-122"/>
                <a:ea typeface="黑体" panose="02010609060101010101" pitchFamily="49" charset="-122"/>
              </a:rPr>
              <a:t>12</a:t>
            </a:r>
            <a:r>
              <a:rPr lang="zh-CN" altLang="en-US" sz="2400">
                <a:latin typeface="黑体" panose="02010609060101010101" pitchFamily="49" charset="-122"/>
                <a:ea typeface="黑体" panose="02010609060101010101" pitchFamily="49" charset="-122"/>
              </a:rPr>
              <a:t>，即可得到</a:t>
            </a:r>
            <a:r>
              <a:rPr lang="zh-CN" altLang="en-US" sz="2400">
                <a:solidFill>
                  <a:srgbClr val="FFFF00"/>
                </a:solidFill>
                <a:latin typeface="黑体" panose="02010609060101010101" pitchFamily="49" charset="-122"/>
                <a:ea typeface="黑体" panose="02010609060101010101" pitchFamily="49" charset="-122"/>
              </a:rPr>
              <a:t>数据化的分子标记基因型</a:t>
            </a:r>
            <a:r>
              <a:rPr lang="zh-CN" altLang="en-US" sz="2400">
                <a:latin typeface="黑体" panose="02010609060101010101" pitchFamily="49" charset="-122"/>
                <a:ea typeface="黑体" panose="02010609060101010101" pitchFamily="49" charset="-122"/>
              </a:rPr>
              <a:t>。在此基础上才能进行分子标记遗传图谱的制作和</a:t>
            </a:r>
            <a:r>
              <a:rPr lang="en-US" altLang="zh-CN" sz="2400">
                <a:latin typeface="黑体" panose="02010609060101010101" pitchFamily="49" charset="-122"/>
                <a:ea typeface="黑体" panose="02010609060101010101" pitchFamily="49" charset="-122"/>
              </a:rPr>
              <a:t>QTL</a:t>
            </a:r>
            <a:r>
              <a:rPr lang="zh-CN" altLang="en-US" sz="2400">
                <a:latin typeface="黑体" panose="02010609060101010101" pitchFamily="49" charset="-122"/>
                <a:ea typeface="黑体" panose="02010609060101010101" pitchFamily="49" charset="-122"/>
              </a:rPr>
              <a:t>图谱制作。</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A9575C8-C1BB-0ACD-E826-9422D78937CB}"/>
              </a:ext>
            </a:extLst>
          </p:cNvPr>
          <p:cNvSpPr>
            <a:spLocks noGrp="1" noChangeArrowheads="1"/>
          </p:cNvSpPr>
          <p:nvPr>
            <p:ph type="title"/>
          </p:nvPr>
        </p:nvSpPr>
        <p:spPr>
          <a:xfrm>
            <a:off x="547688" y="304800"/>
            <a:ext cx="7620000" cy="823913"/>
          </a:xfrm>
        </p:spPr>
        <p:txBody>
          <a:bodyPr/>
          <a:lstStyle/>
          <a:p>
            <a:r>
              <a:rPr lang="zh-CN" altLang="en-US" sz="3200">
                <a:solidFill>
                  <a:srgbClr val="FFFF00"/>
                </a:solidFill>
                <a:latin typeface="黑体" panose="02010609060101010101" pitchFamily="49" charset="-122"/>
                <a:ea typeface="黑体" panose="02010609060101010101" pitchFamily="49" charset="-122"/>
                <a:sym typeface="Wingdings 2" panose="05020102010507070707" pitchFamily="18" charset="2"/>
              </a:rPr>
              <a:t>（</a:t>
            </a:r>
            <a:r>
              <a:rPr lang="en-US" altLang="zh-CN" sz="3200">
                <a:solidFill>
                  <a:srgbClr val="FFFF00"/>
                </a:solidFill>
                <a:latin typeface="黑体" panose="02010609060101010101" pitchFamily="49" charset="-122"/>
                <a:ea typeface="黑体" panose="02010609060101010101" pitchFamily="49" charset="-122"/>
                <a:sym typeface="Wingdings 2" panose="05020102010507070707" pitchFamily="18" charset="2"/>
              </a:rPr>
              <a:t>4</a:t>
            </a:r>
            <a:r>
              <a:rPr lang="zh-CN" altLang="en-US" sz="3200">
                <a:solidFill>
                  <a:srgbClr val="FFFF00"/>
                </a:solidFill>
                <a:latin typeface="黑体" panose="02010609060101010101" pitchFamily="49" charset="-122"/>
                <a:ea typeface="黑体" panose="02010609060101010101" pitchFamily="49" charset="-122"/>
                <a:sym typeface="Wingdings 2" panose="05020102010507070707" pitchFamily="18" charset="2"/>
              </a:rPr>
              <a:t>）</a:t>
            </a:r>
            <a:r>
              <a:rPr lang="zh-CN" altLang="en-US" sz="3200">
                <a:solidFill>
                  <a:srgbClr val="FFFF00"/>
                </a:solidFill>
                <a:latin typeface="黑体" panose="02010609060101010101" pitchFamily="49" charset="-122"/>
                <a:ea typeface="黑体" panose="02010609060101010101" pitchFamily="49" charset="-122"/>
              </a:rPr>
              <a:t>测量数量性状</a:t>
            </a:r>
          </a:p>
        </p:txBody>
      </p:sp>
      <p:sp>
        <p:nvSpPr>
          <p:cNvPr id="33795" name="Rectangle 3">
            <a:extLst>
              <a:ext uri="{FF2B5EF4-FFF2-40B4-BE49-F238E27FC236}">
                <a16:creationId xmlns:a16="http://schemas.microsoft.com/office/drawing/2014/main" id="{69D0D133-D2AA-5353-6140-F38FBC8D7E38}"/>
              </a:ext>
            </a:extLst>
          </p:cNvPr>
          <p:cNvSpPr>
            <a:spLocks noGrp="1" noChangeArrowheads="1"/>
          </p:cNvSpPr>
          <p:nvPr>
            <p:ph idx="1"/>
          </p:nvPr>
        </p:nvSpPr>
        <p:spPr>
          <a:xfrm>
            <a:off x="547688" y="1219200"/>
            <a:ext cx="8151812" cy="5157788"/>
          </a:xfrm>
        </p:spPr>
        <p:txBody>
          <a:bodyPr/>
          <a:lstStyle/>
          <a:p>
            <a:pPr marL="0" indent="0">
              <a:lnSpc>
                <a:spcPct val="120000"/>
              </a:lnSpc>
              <a:buFontTx/>
              <a:buNone/>
            </a:pPr>
            <a:r>
              <a:rPr lang="zh-CN" altLang="en-US" sz="2800">
                <a:latin typeface="黑体" panose="02010609060101010101" pitchFamily="49" charset="-122"/>
                <a:ea typeface="黑体" panose="02010609060101010101" pitchFamily="49" charset="-122"/>
              </a:rPr>
              <a:t>在检测作图群体的每个个体的标记基因型值的同时，</a:t>
            </a:r>
            <a:r>
              <a:rPr lang="zh-CN" altLang="en-US" sz="2800">
                <a:solidFill>
                  <a:srgbClr val="FFFF00"/>
                </a:solidFill>
                <a:latin typeface="黑体" panose="02010609060101010101" pitchFamily="49" charset="-122"/>
                <a:ea typeface="黑体" panose="02010609060101010101" pitchFamily="49" charset="-122"/>
              </a:rPr>
              <a:t>测定其数量性状值</a:t>
            </a:r>
            <a:r>
              <a:rPr lang="zh-CN" altLang="en-US" sz="2800">
                <a:latin typeface="黑体" panose="02010609060101010101" pitchFamily="49" charset="-122"/>
                <a:ea typeface="黑体" panose="02010609060101010101" pitchFamily="49" charset="-122"/>
              </a:rPr>
              <a:t>。将每个个体的数量性状表现型值和分子标记基因型值按顺序列表，就形成了后续分析的基本数据。</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6" descr="image200.tif">
            <a:extLst>
              <a:ext uri="{FF2B5EF4-FFF2-40B4-BE49-F238E27FC236}">
                <a16:creationId xmlns:a16="http://schemas.microsoft.com/office/drawing/2014/main" id="{F152FAE8-A52F-B850-8159-21E75C193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0175"/>
            <a:ext cx="7758113" cy="672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文本框 1">
            <a:extLst>
              <a:ext uri="{FF2B5EF4-FFF2-40B4-BE49-F238E27FC236}">
                <a16:creationId xmlns:a16="http://schemas.microsoft.com/office/drawing/2014/main" id="{05027EF9-26F7-6433-4021-ECF9E8B209C3}"/>
              </a:ext>
            </a:extLst>
          </p:cNvPr>
          <p:cNvSpPr txBox="1">
            <a:spLocks noChangeArrowheads="1"/>
          </p:cNvSpPr>
          <p:nvPr/>
        </p:nvSpPr>
        <p:spPr bwMode="auto">
          <a:xfrm>
            <a:off x="5638800" y="4876800"/>
            <a:ext cx="481013" cy="27622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1200">
                <a:solidFill>
                  <a:schemeClr val="bg2"/>
                </a:solidFill>
              </a:rPr>
              <a:t>22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863E3EC-2FAB-972A-3DF9-CE3C06242B91}"/>
              </a:ext>
            </a:extLst>
          </p:cNvPr>
          <p:cNvSpPr>
            <a:spLocks noGrp="1" noChangeArrowheads="1"/>
          </p:cNvSpPr>
          <p:nvPr>
            <p:ph type="title"/>
          </p:nvPr>
        </p:nvSpPr>
        <p:spPr>
          <a:xfrm>
            <a:off x="457200" y="503238"/>
            <a:ext cx="8229600" cy="868362"/>
          </a:xfrm>
        </p:spPr>
        <p:txBody>
          <a:bodyPr/>
          <a:lstStyle/>
          <a:p>
            <a:pPr algn="l"/>
            <a:r>
              <a:rPr lang="zh-CN" altLang="en-US" sz="3200">
                <a:solidFill>
                  <a:srgbClr val="FFFF00"/>
                </a:solidFill>
                <a:latin typeface="黑体" panose="02010609060101010101" pitchFamily="49" charset="-122"/>
                <a:ea typeface="黑体" panose="02010609060101010101" pitchFamily="49" charset="-122"/>
                <a:sym typeface="Wingdings 2" panose="05020102010507070707" pitchFamily="18" charset="2"/>
              </a:rPr>
              <a:t>（</a:t>
            </a:r>
            <a:r>
              <a:rPr lang="en-US" altLang="zh-CN" sz="3200">
                <a:solidFill>
                  <a:srgbClr val="FFFF00"/>
                </a:solidFill>
                <a:latin typeface="黑体" panose="02010609060101010101" pitchFamily="49" charset="-122"/>
                <a:ea typeface="黑体" panose="02010609060101010101" pitchFamily="49" charset="-122"/>
                <a:sym typeface="Wingdings 2" panose="05020102010507070707" pitchFamily="18" charset="2"/>
              </a:rPr>
              <a:t>5</a:t>
            </a:r>
            <a:r>
              <a:rPr lang="zh-CN" altLang="en-US" sz="3200">
                <a:solidFill>
                  <a:srgbClr val="FFFF00"/>
                </a:solidFill>
                <a:latin typeface="黑体" panose="02010609060101010101" pitchFamily="49" charset="-122"/>
                <a:ea typeface="黑体" panose="02010609060101010101" pitchFamily="49" charset="-122"/>
                <a:sym typeface="Wingdings 2" panose="05020102010507070707" pitchFamily="18" charset="2"/>
              </a:rPr>
              <a:t>）统计分析</a:t>
            </a:r>
          </a:p>
        </p:txBody>
      </p:sp>
      <p:sp>
        <p:nvSpPr>
          <p:cNvPr id="35843" name="Rectangle 3">
            <a:extLst>
              <a:ext uri="{FF2B5EF4-FFF2-40B4-BE49-F238E27FC236}">
                <a16:creationId xmlns:a16="http://schemas.microsoft.com/office/drawing/2014/main" id="{3D6BFF33-9D94-2ED7-6411-7A6991C710EB}"/>
              </a:ext>
            </a:extLst>
          </p:cNvPr>
          <p:cNvSpPr>
            <a:spLocks noGrp="1" noChangeArrowheads="1"/>
          </p:cNvSpPr>
          <p:nvPr>
            <p:ph idx="1"/>
          </p:nvPr>
        </p:nvSpPr>
        <p:spPr/>
        <p:txBody>
          <a:bodyPr/>
          <a:lstStyle/>
          <a:p>
            <a:pPr>
              <a:lnSpc>
                <a:spcPct val="150000"/>
              </a:lnSpc>
            </a:pPr>
            <a:r>
              <a:rPr lang="zh-CN" altLang="en-US" sz="2400">
                <a:latin typeface="黑体" panose="02010609060101010101" pitchFamily="49" charset="-122"/>
                <a:ea typeface="黑体" panose="02010609060101010101" pitchFamily="49" charset="-122"/>
                <a:sym typeface="Wingdings 2" panose="05020102010507070707" pitchFamily="18" charset="2"/>
              </a:rPr>
              <a:t>用统计方法分析数量性状与标记基因型值之间是否存在关联，判断</a:t>
            </a:r>
            <a:r>
              <a:rPr lang="en-US" altLang="zh-CN" sz="2400">
                <a:latin typeface="黑体" panose="02010609060101010101" pitchFamily="49" charset="-122"/>
                <a:ea typeface="黑体" panose="02010609060101010101" pitchFamily="49" charset="-122"/>
                <a:sym typeface="Wingdings 2" panose="05020102010507070707" pitchFamily="18" charset="2"/>
              </a:rPr>
              <a:t>QTL</a:t>
            </a:r>
            <a:r>
              <a:rPr lang="zh-CN" altLang="en-US" sz="2400">
                <a:latin typeface="黑体" panose="02010609060101010101" pitchFamily="49" charset="-122"/>
                <a:ea typeface="黑体" panose="02010609060101010101" pitchFamily="49" charset="-122"/>
                <a:sym typeface="Wingdings 2" panose="05020102010507070707" pitchFamily="18" charset="2"/>
              </a:rPr>
              <a:t>与标记之间是否存在连锁（用</a:t>
            </a:r>
            <a:r>
              <a:rPr lang="en-US" altLang="zh-CN" sz="2400">
                <a:latin typeface="黑体" panose="02010609060101010101" pitchFamily="49" charset="-122"/>
                <a:ea typeface="黑体" panose="02010609060101010101" pitchFamily="49" charset="-122"/>
                <a:sym typeface="Wingdings 2" panose="05020102010507070707" pitchFamily="18" charset="2"/>
              </a:rPr>
              <a:t>Mapmaker</a:t>
            </a:r>
            <a:r>
              <a:rPr lang="zh-CN" altLang="en-US" sz="2400">
                <a:latin typeface="黑体" panose="02010609060101010101" pitchFamily="49" charset="-122"/>
                <a:ea typeface="黑体" panose="02010609060101010101" pitchFamily="49" charset="-122"/>
                <a:sym typeface="Wingdings 2" panose="05020102010507070707" pitchFamily="18" charset="2"/>
              </a:rPr>
              <a:t>／</a:t>
            </a:r>
            <a:r>
              <a:rPr lang="en-US" altLang="zh-CN" sz="2400">
                <a:latin typeface="黑体" panose="02010609060101010101" pitchFamily="49" charset="-122"/>
                <a:ea typeface="黑体" panose="02010609060101010101" pitchFamily="49" charset="-122"/>
                <a:sym typeface="Wingdings 2" panose="05020102010507070707" pitchFamily="18" charset="2"/>
              </a:rPr>
              <a:t>Exp3.0</a:t>
            </a:r>
            <a:r>
              <a:rPr lang="zh-CN" altLang="en-US" sz="2400">
                <a:latin typeface="黑体" panose="02010609060101010101" pitchFamily="49" charset="-122"/>
                <a:ea typeface="黑体" panose="02010609060101010101" pitchFamily="49" charset="-122"/>
                <a:sym typeface="Wingdings 2" panose="05020102010507070707" pitchFamily="18" charset="2"/>
              </a:rPr>
              <a:t>软件进行连锁遗传分析），确定</a:t>
            </a:r>
            <a:r>
              <a:rPr lang="en-US" altLang="zh-CN" sz="2400">
                <a:latin typeface="黑体" panose="02010609060101010101" pitchFamily="49" charset="-122"/>
                <a:ea typeface="黑体" panose="02010609060101010101" pitchFamily="49" charset="-122"/>
                <a:sym typeface="Wingdings 2" panose="05020102010507070707" pitchFamily="18" charset="2"/>
              </a:rPr>
              <a:t>QTL</a:t>
            </a:r>
            <a:r>
              <a:rPr lang="zh-CN" altLang="en-US" sz="2400">
                <a:latin typeface="黑体" panose="02010609060101010101" pitchFamily="49" charset="-122"/>
                <a:ea typeface="黑体" panose="02010609060101010101" pitchFamily="49" charset="-122"/>
                <a:sym typeface="Wingdings 2" panose="05020102010507070707" pitchFamily="18" charset="2"/>
              </a:rPr>
              <a:t>在标记</a:t>
            </a:r>
            <a:r>
              <a:rPr lang="zh-CN" altLang="en-US" sz="2400">
                <a:latin typeface="黑体" panose="02010609060101010101" pitchFamily="49" charset="-122"/>
                <a:ea typeface="黑体" panose="02010609060101010101" pitchFamily="49" charset="-122"/>
                <a:sym typeface="Wingdings 2" panose="05020102010507070707" pitchFamily="18" charset="2"/>
                <a:hlinkClick r:id="rId2" action="ppaction://hlinkpres?slideindex=1&amp;slidetitle="/>
              </a:rPr>
              <a:t>遗传图谱上</a:t>
            </a:r>
            <a:r>
              <a:rPr lang="zh-CN" altLang="en-US" sz="2400">
                <a:latin typeface="黑体" panose="02010609060101010101" pitchFamily="49" charset="-122"/>
                <a:ea typeface="黑体" panose="02010609060101010101" pitchFamily="49" charset="-122"/>
                <a:sym typeface="Wingdings 2" panose="05020102010507070707" pitchFamily="18" charset="2"/>
              </a:rPr>
              <a:t>的数目、位置，估计 </a:t>
            </a:r>
            <a:r>
              <a:rPr lang="en-US" altLang="zh-CN" sz="2400">
                <a:latin typeface="黑体" panose="02010609060101010101" pitchFamily="49" charset="-122"/>
                <a:ea typeface="黑体" panose="02010609060101010101" pitchFamily="49" charset="-122"/>
                <a:sym typeface="Wingdings 2" panose="05020102010507070707" pitchFamily="18" charset="2"/>
              </a:rPr>
              <a:t>QTL</a:t>
            </a:r>
            <a:r>
              <a:rPr lang="zh-CN" altLang="en-US" sz="2400">
                <a:latin typeface="黑体" panose="02010609060101010101" pitchFamily="49" charset="-122"/>
                <a:ea typeface="黑体" panose="02010609060101010101" pitchFamily="49" charset="-122"/>
                <a:sym typeface="Wingdings 2" panose="05020102010507070707" pitchFamily="18" charset="2"/>
              </a:rPr>
              <a:t>的效应。</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255C9F1-ACCB-1415-92B7-0A885AA818E2}"/>
              </a:ext>
            </a:extLst>
          </p:cNvPr>
          <p:cNvSpPr>
            <a:spLocks noGrp="1" noChangeArrowheads="1"/>
          </p:cNvSpPr>
          <p:nvPr>
            <p:ph idx="1"/>
          </p:nvPr>
        </p:nvSpPr>
        <p:spPr>
          <a:xfrm>
            <a:off x="0" y="533400"/>
            <a:ext cx="9144000" cy="6858000"/>
          </a:xfrm>
        </p:spPr>
        <p:txBody>
          <a:bodyPr/>
          <a:lstStyle/>
          <a:p>
            <a:pPr>
              <a:buFontTx/>
              <a:buNone/>
            </a:pPr>
            <a:r>
              <a:rPr lang="en-US" altLang="zh-CN" sz="2800">
                <a:solidFill>
                  <a:srgbClr val="3333FF"/>
                </a:solidFill>
                <a:latin typeface="黑体" panose="02010609060101010101" pitchFamily="49" charset="-122"/>
                <a:ea typeface="黑体" panose="02010609060101010101" pitchFamily="49" charset="-122"/>
              </a:rPr>
              <a:t>            </a:t>
            </a:r>
            <a:r>
              <a:rPr lang="zh-CN" altLang="en-US" sz="2800">
                <a:solidFill>
                  <a:srgbClr val="FFFF00"/>
                </a:solidFill>
                <a:latin typeface="黑体" panose="02010609060101010101" pitchFamily="49" charset="-122"/>
                <a:ea typeface="黑体" panose="02010609060101010101" pitchFamily="49" charset="-122"/>
              </a:rPr>
              <a:t>质量性状与数量性状的比较 </a:t>
            </a:r>
          </a:p>
        </p:txBody>
      </p:sp>
      <p:grpSp>
        <p:nvGrpSpPr>
          <p:cNvPr id="7171" name="Group 3">
            <a:extLst>
              <a:ext uri="{FF2B5EF4-FFF2-40B4-BE49-F238E27FC236}">
                <a16:creationId xmlns:a16="http://schemas.microsoft.com/office/drawing/2014/main" id="{6DFDE615-195E-31C5-A5A7-C2F6C7B94D24}"/>
              </a:ext>
            </a:extLst>
          </p:cNvPr>
          <p:cNvGrpSpPr>
            <a:grpSpLocks/>
          </p:cNvGrpSpPr>
          <p:nvPr/>
        </p:nvGrpSpPr>
        <p:grpSpPr bwMode="auto">
          <a:xfrm>
            <a:off x="685800" y="1219200"/>
            <a:ext cx="8001000" cy="5029200"/>
            <a:chOff x="-3" y="-3"/>
            <a:chExt cx="3615" cy="3462"/>
          </a:xfrm>
        </p:grpSpPr>
        <p:grpSp>
          <p:nvGrpSpPr>
            <p:cNvPr id="7172" name="Group 4">
              <a:extLst>
                <a:ext uri="{FF2B5EF4-FFF2-40B4-BE49-F238E27FC236}">
                  <a16:creationId xmlns:a16="http://schemas.microsoft.com/office/drawing/2014/main" id="{E97F8DC8-2393-CDF9-E53A-E5D55CF4EDAA}"/>
                </a:ext>
              </a:extLst>
            </p:cNvPr>
            <p:cNvGrpSpPr>
              <a:grpSpLocks/>
            </p:cNvGrpSpPr>
            <p:nvPr/>
          </p:nvGrpSpPr>
          <p:grpSpPr bwMode="auto">
            <a:xfrm>
              <a:off x="0" y="0"/>
              <a:ext cx="3609" cy="3456"/>
              <a:chOff x="0" y="0"/>
              <a:chExt cx="3609" cy="3456"/>
            </a:xfrm>
          </p:grpSpPr>
          <p:grpSp>
            <p:nvGrpSpPr>
              <p:cNvPr id="7174" name="Group 5">
                <a:extLst>
                  <a:ext uri="{FF2B5EF4-FFF2-40B4-BE49-F238E27FC236}">
                    <a16:creationId xmlns:a16="http://schemas.microsoft.com/office/drawing/2014/main" id="{2454B5CA-805A-C5D0-BBE6-07480995CDF2}"/>
                  </a:ext>
                </a:extLst>
              </p:cNvPr>
              <p:cNvGrpSpPr>
                <a:grpSpLocks/>
              </p:cNvGrpSpPr>
              <p:nvPr/>
            </p:nvGrpSpPr>
            <p:grpSpPr bwMode="auto">
              <a:xfrm>
                <a:off x="0" y="0"/>
                <a:ext cx="2173" cy="384"/>
                <a:chOff x="0" y="0"/>
                <a:chExt cx="2173" cy="384"/>
              </a:xfrm>
            </p:grpSpPr>
            <p:sp>
              <p:nvSpPr>
                <p:cNvPr id="7250" name="Rectangle 6">
                  <a:extLst>
                    <a:ext uri="{FF2B5EF4-FFF2-40B4-BE49-F238E27FC236}">
                      <a16:creationId xmlns:a16="http://schemas.microsoft.com/office/drawing/2014/main" id="{DFF0D8CF-45B0-5A07-386C-9006F140AF85}"/>
                    </a:ext>
                  </a:extLst>
                </p:cNvPr>
                <p:cNvSpPr>
                  <a:spLocks noChangeArrowheads="1"/>
                </p:cNvSpPr>
                <p:nvPr/>
              </p:nvSpPr>
              <p:spPr bwMode="auto">
                <a:xfrm>
                  <a:off x="43" y="0"/>
                  <a:ext cx="208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400">
                      <a:latin typeface="黑体" panose="02010609060101010101" pitchFamily="49" charset="-122"/>
                      <a:ea typeface="黑体" panose="02010609060101010101" pitchFamily="49" charset="-122"/>
                    </a:rPr>
                    <a:t>质量性状</a:t>
                  </a:r>
                </a:p>
                <a:p>
                  <a:pPr algn="ctr">
                    <a:spcBef>
                      <a:spcPct val="0"/>
                    </a:spcBef>
                    <a:buClrTx/>
                    <a:buFontTx/>
                    <a:buNone/>
                  </a:pPr>
                  <a:endParaRPr lang="en-US" altLang="zh-CN" sz="2400">
                    <a:latin typeface="黑体" panose="02010609060101010101" pitchFamily="49" charset="-122"/>
                    <a:ea typeface="黑体" panose="02010609060101010101" pitchFamily="49" charset="-122"/>
                  </a:endParaRPr>
                </a:p>
              </p:txBody>
            </p:sp>
            <p:sp>
              <p:nvSpPr>
                <p:cNvPr id="7251" name="Rectangle 7">
                  <a:extLst>
                    <a:ext uri="{FF2B5EF4-FFF2-40B4-BE49-F238E27FC236}">
                      <a16:creationId xmlns:a16="http://schemas.microsoft.com/office/drawing/2014/main" id="{87CBC82A-9867-38AB-9240-952DC623950C}"/>
                    </a:ext>
                  </a:extLst>
                </p:cNvPr>
                <p:cNvSpPr>
                  <a:spLocks noChangeArrowheads="1"/>
                </p:cNvSpPr>
                <p:nvPr/>
              </p:nvSpPr>
              <p:spPr bwMode="auto">
                <a:xfrm>
                  <a:off x="0" y="0"/>
                  <a:ext cx="2173"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75" name="Group 8">
                <a:extLst>
                  <a:ext uri="{FF2B5EF4-FFF2-40B4-BE49-F238E27FC236}">
                    <a16:creationId xmlns:a16="http://schemas.microsoft.com/office/drawing/2014/main" id="{B2F0DD50-8C7E-64A4-87CC-5FE8158C1478}"/>
                  </a:ext>
                </a:extLst>
              </p:cNvPr>
              <p:cNvGrpSpPr>
                <a:grpSpLocks/>
              </p:cNvGrpSpPr>
              <p:nvPr/>
            </p:nvGrpSpPr>
            <p:grpSpPr bwMode="auto">
              <a:xfrm>
                <a:off x="2173" y="0"/>
                <a:ext cx="1436" cy="384"/>
                <a:chOff x="2173" y="0"/>
                <a:chExt cx="1436" cy="384"/>
              </a:xfrm>
            </p:grpSpPr>
            <p:sp>
              <p:nvSpPr>
                <p:cNvPr id="7248" name="Rectangle 9">
                  <a:extLst>
                    <a:ext uri="{FF2B5EF4-FFF2-40B4-BE49-F238E27FC236}">
                      <a16:creationId xmlns:a16="http://schemas.microsoft.com/office/drawing/2014/main" id="{91D9C1BB-B2B3-8DBF-673B-0BB2B6AD7BA3}"/>
                    </a:ext>
                  </a:extLst>
                </p:cNvPr>
                <p:cNvSpPr>
                  <a:spLocks noChangeArrowheads="1"/>
                </p:cNvSpPr>
                <p:nvPr/>
              </p:nvSpPr>
              <p:spPr bwMode="auto">
                <a:xfrm>
                  <a:off x="2216" y="0"/>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r>
                    <a:rPr lang="zh-CN" altLang="en-US" sz="2400">
                      <a:latin typeface="黑体" panose="02010609060101010101" pitchFamily="49" charset="-122"/>
                      <a:ea typeface="黑体" panose="02010609060101010101" pitchFamily="49" charset="-122"/>
                    </a:rPr>
                    <a:t>数量性状</a:t>
                  </a:r>
                </a:p>
                <a:p>
                  <a:pPr algn="ctr">
                    <a:spcBef>
                      <a:spcPct val="0"/>
                    </a:spcBef>
                    <a:buClrTx/>
                    <a:buFontTx/>
                    <a:buNone/>
                  </a:pPr>
                  <a:endParaRPr lang="en-US" altLang="zh-CN" sz="2000">
                    <a:latin typeface="Times New Roman" panose="02020603050405020304" pitchFamily="18" charset="0"/>
                  </a:endParaRPr>
                </a:p>
              </p:txBody>
            </p:sp>
            <p:sp>
              <p:nvSpPr>
                <p:cNvPr id="7249" name="Rectangle 10">
                  <a:extLst>
                    <a:ext uri="{FF2B5EF4-FFF2-40B4-BE49-F238E27FC236}">
                      <a16:creationId xmlns:a16="http://schemas.microsoft.com/office/drawing/2014/main" id="{83852515-3C0A-A00C-EEB5-E4B6CE7FC284}"/>
                    </a:ext>
                  </a:extLst>
                </p:cNvPr>
                <p:cNvSpPr>
                  <a:spLocks noChangeArrowheads="1"/>
                </p:cNvSpPr>
                <p:nvPr/>
              </p:nvSpPr>
              <p:spPr bwMode="auto">
                <a:xfrm>
                  <a:off x="2173" y="0"/>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76" name="Group 11">
                <a:extLst>
                  <a:ext uri="{FF2B5EF4-FFF2-40B4-BE49-F238E27FC236}">
                    <a16:creationId xmlns:a16="http://schemas.microsoft.com/office/drawing/2014/main" id="{078F3E0B-E28E-8C74-3A63-EA72222E1BFB}"/>
                  </a:ext>
                </a:extLst>
              </p:cNvPr>
              <p:cNvGrpSpPr>
                <a:grpSpLocks/>
              </p:cNvGrpSpPr>
              <p:nvPr/>
            </p:nvGrpSpPr>
            <p:grpSpPr bwMode="auto">
              <a:xfrm>
                <a:off x="0" y="384"/>
                <a:ext cx="935" cy="384"/>
                <a:chOff x="0" y="384"/>
                <a:chExt cx="935" cy="384"/>
              </a:xfrm>
            </p:grpSpPr>
            <p:sp>
              <p:nvSpPr>
                <p:cNvPr id="7246" name="Rectangle 12">
                  <a:extLst>
                    <a:ext uri="{FF2B5EF4-FFF2-40B4-BE49-F238E27FC236}">
                      <a16:creationId xmlns:a16="http://schemas.microsoft.com/office/drawing/2014/main" id="{8C9E72C8-D79A-AAAA-A705-1B5D2DDF7615}"/>
                    </a:ext>
                  </a:extLst>
                </p:cNvPr>
                <p:cNvSpPr>
                  <a:spLocks noChangeArrowheads="1"/>
                </p:cNvSpPr>
                <p:nvPr/>
              </p:nvSpPr>
              <p:spPr bwMode="auto">
                <a:xfrm>
                  <a:off x="43" y="384"/>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性状主要类型</a:t>
                  </a:r>
                </a:p>
                <a:p>
                  <a:pPr algn="just">
                    <a:spcBef>
                      <a:spcPct val="0"/>
                    </a:spcBef>
                    <a:buClrTx/>
                    <a:buFontTx/>
                    <a:buNone/>
                  </a:pPr>
                  <a:endParaRPr lang="en-US" altLang="zh-CN" sz="2000" b="1">
                    <a:latin typeface="Times New Roman" panose="02020603050405020304" pitchFamily="18" charset="0"/>
                  </a:endParaRPr>
                </a:p>
              </p:txBody>
            </p:sp>
            <p:sp>
              <p:nvSpPr>
                <p:cNvPr id="7247" name="Rectangle 13">
                  <a:extLst>
                    <a:ext uri="{FF2B5EF4-FFF2-40B4-BE49-F238E27FC236}">
                      <a16:creationId xmlns:a16="http://schemas.microsoft.com/office/drawing/2014/main" id="{47368414-CBBB-D8FF-E04D-E69CC906D66A}"/>
                    </a:ext>
                  </a:extLst>
                </p:cNvPr>
                <p:cNvSpPr>
                  <a:spLocks noChangeArrowheads="1"/>
                </p:cNvSpPr>
                <p:nvPr/>
              </p:nvSpPr>
              <p:spPr bwMode="auto">
                <a:xfrm>
                  <a:off x="0" y="384"/>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77" name="Group 14">
                <a:extLst>
                  <a:ext uri="{FF2B5EF4-FFF2-40B4-BE49-F238E27FC236}">
                    <a16:creationId xmlns:a16="http://schemas.microsoft.com/office/drawing/2014/main" id="{942CE364-9A16-0B89-E9A1-C88E7BA5C8FA}"/>
                  </a:ext>
                </a:extLst>
              </p:cNvPr>
              <p:cNvGrpSpPr>
                <a:grpSpLocks/>
              </p:cNvGrpSpPr>
              <p:nvPr/>
            </p:nvGrpSpPr>
            <p:grpSpPr bwMode="auto">
              <a:xfrm>
                <a:off x="935" y="384"/>
                <a:ext cx="1238" cy="384"/>
                <a:chOff x="935" y="384"/>
                <a:chExt cx="1238" cy="384"/>
              </a:xfrm>
            </p:grpSpPr>
            <p:sp>
              <p:nvSpPr>
                <p:cNvPr id="7244" name="Rectangle 15">
                  <a:extLst>
                    <a:ext uri="{FF2B5EF4-FFF2-40B4-BE49-F238E27FC236}">
                      <a16:creationId xmlns:a16="http://schemas.microsoft.com/office/drawing/2014/main" id="{AD3BE890-95AC-F7E1-FB9F-D963AB0FE3E6}"/>
                    </a:ext>
                  </a:extLst>
                </p:cNvPr>
                <p:cNvSpPr>
                  <a:spLocks noChangeArrowheads="1"/>
                </p:cNvSpPr>
                <p:nvPr/>
              </p:nvSpPr>
              <p:spPr bwMode="auto">
                <a:xfrm>
                  <a:off x="978" y="384"/>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品种特征、外貌特征</a:t>
                  </a:r>
                </a:p>
                <a:p>
                  <a:pPr algn="just">
                    <a:spcBef>
                      <a:spcPct val="0"/>
                    </a:spcBef>
                    <a:buClrTx/>
                    <a:buFontTx/>
                    <a:buNone/>
                  </a:pPr>
                  <a:endParaRPr lang="en-US" altLang="zh-CN" sz="2000">
                    <a:solidFill>
                      <a:schemeClr val="bg1"/>
                    </a:solidFill>
                    <a:latin typeface="黑体" panose="02010609060101010101" pitchFamily="49" charset="-122"/>
                    <a:ea typeface="黑体" panose="02010609060101010101" pitchFamily="49" charset="-122"/>
                  </a:endParaRPr>
                </a:p>
              </p:txBody>
            </p:sp>
            <p:sp>
              <p:nvSpPr>
                <p:cNvPr id="7245" name="Rectangle 16">
                  <a:extLst>
                    <a:ext uri="{FF2B5EF4-FFF2-40B4-BE49-F238E27FC236}">
                      <a16:creationId xmlns:a16="http://schemas.microsoft.com/office/drawing/2014/main" id="{E3AC3647-AB81-93EB-10C0-B211C4722B90}"/>
                    </a:ext>
                  </a:extLst>
                </p:cNvPr>
                <p:cNvSpPr>
                  <a:spLocks noChangeArrowheads="1"/>
                </p:cNvSpPr>
                <p:nvPr/>
              </p:nvSpPr>
              <p:spPr bwMode="auto">
                <a:xfrm>
                  <a:off x="935" y="384"/>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78" name="Group 17">
                <a:extLst>
                  <a:ext uri="{FF2B5EF4-FFF2-40B4-BE49-F238E27FC236}">
                    <a16:creationId xmlns:a16="http://schemas.microsoft.com/office/drawing/2014/main" id="{CFF70DB1-C284-24C9-17DB-523110B62B12}"/>
                  </a:ext>
                </a:extLst>
              </p:cNvPr>
              <p:cNvGrpSpPr>
                <a:grpSpLocks/>
              </p:cNvGrpSpPr>
              <p:nvPr/>
            </p:nvGrpSpPr>
            <p:grpSpPr bwMode="auto">
              <a:xfrm>
                <a:off x="2173" y="384"/>
                <a:ext cx="1436" cy="384"/>
                <a:chOff x="2173" y="384"/>
                <a:chExt cx="1436" cy="384"/>
              </a:xfrm>
            </p:grpSpPr>
            <p:sp>
              <p:nvSpPr>
                <p:cNvPr id="7242" name="Rectangle 18">
                  <a:extLst>
                    <a:ext uri="{FF2B5EF4-FFF2-40B4-BE49-F238E27FC236}">
                      <a16:creationId xmlns:a16="http://schemas.microsoft.com/office/drawing/2014/main" id="{AFFAA6F6-1AB1-3D34-8070-2449D24C6420}"/>
                    </a:ext>
                  </a:extLst>
                </p:cNvPr>
                <p:cNvSpPr>
                  <a:spLocks noChangeArrowheads="1"/>
                </p:cNvSpPr>
                <p:nvPr/>
              </p:nvSpPr>
              <p:spPr bwMode="auto">
                <a:xfrm>
                  <a:off x="2216" y="384"/>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生产、生长性状</a:t>
                  </a:r>
                </a:p>
                <a:p>
                  <a:pPr algn="just">
                    <a:spcBef>
                      <a:spcPct val="0"/>
                    </a:spcBef>
                    <a:buClrTx/>
                    <a:buFontTx/>
                    <a:buNone/>
                  </a:pPr>
                  <a:endParaRPr lang="en-US" altLang="zh-CN" sz="2000">
                    <a:latin typeface="Times New Roman" panose="02020603050405020304" pitchFamily="18" charset="0"/>
                  </a:endParaRPr>
                </a:p>
              </p:txBody>
            </p:sp>
            <p:sp>
              <p:nvSpPr>
                <p:cNvPr id="7243" name="Rectangle 19">
                  <a:extLst>
                    <a:ext uri="{FF2B5EF4-FFF2-40B4-BE49-F238E27FC236}">
                      <a16:creationId xmlns:a16="http://schemas.microsoft.com/office/drawing/2014/main" id="{468BE19B-DF9F-8546-1255-C34E1B535F18}"/>
                    </a:ext>
                  </a:extLst>
                </p:cNvPr>
                <p:cNvSpPr>
                  <a:spLocks noChangeArrowheads="1"/>
                </p:cNvSpPr>
                <p:nvPr/>
              </p:nvSpPr>
              <p:spPr bwMode="auto">
                <a:xfrm>
                  <a:off x="2173" y="384"/>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79" name="Group 20">
                <a:extLst>
                  <a:ext uri="{FF2B5EF4-FFF2-40B4-BE49-F238E27FC236}">
                    <a16:creationId xmlns:a16="http://schemas.microsoft.com/office/drawing/2014/main" id="{85BBB3CF-AB11-4397-0FD7-016793A24506}"/>
                  </a:ext>
                </a:extLst>
              </p:cNvPr>
              <p:cNvGrpSpPr>
                <a:grpSpLocks/>
              </p:cNvGrpSpPr>
              <p:nvPr/>
            </p:nvGrpSpPr>
            <p:grpSpPr bwMode="auto">
              <a:xfrm>
                <a:off x="0" y="768"/>
                <a:ext cx="935" cy="384"/>
                <a:chOff x="0" y="768"/>
                <a:chExt cx="935" cy="384"/>
              </a:xfrm>
            </p:grpSpPr>
            <p:sp>
              <p:nvSpPr>
                <p:cNvPr id="7240" name="Rectangle 21">
                  <a:extLst>
                    <a:ext uri="{FF2B5EF4-FFF2-40B4-BE49-F238E27FC236}">
                      <a16:creationId xmlns:a16="http://schemas.microsoft.com/office/drawing/2014/main" id="{D5BC9931-4BDE-E010-3FC7-E1CEAC073098}"/>
                    </a:ext>
                  </a:extLst>
                </p:cNvPr>
                <p:cNvSpPr>
                  <a:spLocks noChangeArrowheads="1"/>
                </p:cNvSpPr>
                <p:nvPr/>
              </p:nvSpPr>
              <p:spPr bwMode="auto">
                <a:xfrm>
                  <a:off x="43" y="768"/>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遗传基础</a:t>
                  </a:r>
                </a:p>
                <a:p>
                  <a:pPr algn="just">
                    <a:spcBef>
                      <a:spcPct val="0"/>
                    </a:spcBef>
                    <a:buClrTx/>
                    <a:buFontTx/>
                    <a:buNone/>
                  </a:pPr>
                  <a:endParaRPr lang="en-US" altLang="zh-CN" sz="2000">
                    <a:latin typeface="Times New Roman" panose="02020603050405020304" pitchFamily="18" charset="0"/>
                  </a:endParaRPr>
                </a:p>
              </p:txBody>
            </p:sp>
            <p:sp>
              <p:nvSpPr>
                <p:cNvPr id="7241" name="Rectangle 22">
                  <a:extLst>
                    <a:ext uri="{FF2B5EF4-FFF2-40B4-BE49-F238E27FC236}">
                      <a16:creationId xmlns:a16="http://schemas.microsoft.com/office/drawing/2014/main" id="{F052448C-0318-00B6-E6EF-B9D87A1101F3}"/>
                    </a:ext>
                  </a:extLst>
                </p:cNvPr>
                <p:cNvSpPr>
                  <a:spLocks noChangeArrowheads="1"/>
                </p:cNvSpPr>
                <p:nvPr/>
              </p:nvSpPr>
              <p:spPr bwMode="auto">
                <a:xfrm>
                  <a:off x="0" y="768"/>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0" name="Group 23">
                <a:extLst>
                  <a:ext uri="{FF2B5EF4-FFF2-40B4-BE49-F238E27FC236}">
                    <a16:creationId xmlns:a16="http://schemas.microsoft.com/office/drawing/2014/main" id="{B9DBB3A3-0498-25C3-41F3-62CAD06A2C1E}"/>
                  </a:ext>
                </a:extLst>
              </p:cNvPr>
              <p:cNvGrpSpPr>
                <a:grpSpLocks/>
              </p:cNvGrpSpPr>
              <p:nvPr/>
            </p:nvGrpSpPr>
            <p:grpSpPr bwMode="auto">
              <a:xfrm>
                <a:off x="935" y="768"/>
                <a:ext cx="1238" cy="384"/>
                <a:chOff x="935" y="768"/>
                <a:chExt cx="1238" cy="384"/>
              </a:xfrm>
            </p:grpSpPr>
            <p:sp>
              <p:nvSpPr>
                <p:cNvPr id="7238" name="Rectangle 24">
                  <a:extLst>
                    <a:ext uri="{FF2B5EF4-FFF2-40B4-BE49-F238E27FC236}">
                      <a16:creationId xmlns:a16="http://schemas.microsoft.com/office/drawing/2014/main" id="{03592273-AE8A-A3C7-65C5-F9C834356629}"/>
                    </a:ext>
                  </a:extLst>
                </p:cNvPr>
                <p:cNvSpPr>
                  <a:spLocks noChangeArrowheads="1"/>
                </p:cNvSpPr>
                <p:nvPr/>
              </p:nvSpPr>
              <p:spPr bwMode="auto">
                <a:xfrm>
                  <a:off x="978" y="768"/>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少数主基因控制</a:t>
                  </a:r>
                </a:p>
                <a:p>
                  <a:pPr algn="just">
                    <a:spcBef>
                      <a:spcPct val="0"/>
                    </a:spcBef>
                    <a:buClrTx/>
                    <a:buFontTx/>
                    <a:buNone/>
                  </a:pPr>
                  <a:endParaRPr lang="en-US" altLang="zh-CN" sz="2000">
                    <a:latin typeface="Times New Roman" panose="02020603050405020304" pitchFamily="18" charset="0"/>
                  </a:endParaRPr>
                </a:p>
              </p:txBody>
            </p:sp>
            <p:sp>
              <p:nvSpPr>
                <p:cNvPr id="7239" name="Rectangle 25">
                  <a:extLst>
                    <a:ext uri="{FF2B5EF4-FFF2-40B4-BE49-F238E27FC236}">
                      <a16:creationId xmlns:a16="http://schemas.microsoft.com/office/drawing/2014/main" id="{58B96B3C-D39B-7D99-3B38-025761C4681C}"/>
                    </a:ext>
                  </a:extLst>
                </p:cNvPr>
                <p:cNvSpPr>
                  <a:spLocks noChangeArrowheads="1"/>
                </p:cNvSpPr>
                <p:nvPr/>
              </p:nvSpPr>
              <p:spPr bwMode="auto">
                <a:xfrm>
                  <a:off x="935" y="768"/>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1" name="Group 26">
                <a:extLst>
                  <a:ext uri="{FF2B5EF4-FFF2-40B4-BE49-F238E27FC236}">
                    <a16:creationId xmlns:a16="http://schemas.microsoft.com/office/drawing/2014/main" id="{0F7CC3C2-B74A-6126-7731-8BAA6D7FE3BC}"/>
                  </a:ext>
                </a:extLst>
              </p:cNvPr>
              <p:cNvGrpSpPr>
                <a:grpSpLocks/>
              </p:cNvGrpSpPr>
              <p:nvPr/>
            </p:nvGrpSpPr>
            <p:grpSpPr bwMode="auto">
              <a:xfrm>
                <a:off x="2173" y="768"/>
                <a:ext cx="1436" cy="384"/>
                <a:chOff x="2173" y="768"/>
                <a:chExt cx="1436" cy="384"/>
              </a:xfrm>
            </p:grpSpPr>
            <p:sp>
              <p:nvSpPr>
                <p:cNvPr id="7236" name="Rectangle 27">
                  <a:extLst>
                    <a:ext uri="{FF2B5EF4-FFF2-40B4-BE49-F238E27FC236}">
                      <a16:creationId xmlns:a16="http://schemas.microsoft.com/office/drawing/2014/main" id="{44D539A1-49E6-1CA2-722C-D77F9897DE0E}"/>
                    </a:ext>
                  </a:extLst>
                </p:cNvPr>
                <p:cNvSpPr>
                  <a:spLocks noChangeArrowheads="1"/>
                </p:cNvSpPr>
                <p:nvPr/>
              </p:nvSpPr>
              <p:spPr bwMode="auto">
                <a:xfrm>
                  <a:off x="2216" y="768"/>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微效多基因系统控制</a:t>
                  </a:r>
                </a:p>
                <a:p>
                  <a:pPr algn="just">
                    <a:spcBef>
                      <a:spcPct val="0"/>
                    </a:spcBef>
                    <a:buClrTx/>
                    <a:buFontTx/>
                    <a:buNone/>
                  </a:pPr>
                  <a:endParaRPr lang="en-US" altLang="zh-CN" sz="2000" b="1">
                    <a:latin typeface="Times New Roman" panose="02020603050405020304" pitchFamily="18" charset="0"/>
                  </a:endParaRPr>
                </a:p>
              </p:txBody>
            </p:sp>
            <p:sp>
              <p:nvSpPr>
                <p:cNvPr id="7237" name="Rectangle 28">
                  <a:extLst>
                    <a:ext uri="{FF2B5EF4-FFF2-40B4-BE49-F238E27FC236}">
                      <a16:creationId xmlns:a16="http://schemas.microsoft.com/office/drawing/2014/main" id="{F8DC2B0B-8106-EFDF-A519-3838E8DEA386}"/>
                    </a:ext>
                  </a:extLst>
                </p:cNvPr>
                <p:cNvSpPr>
                  <a:spLocks noChangeArrowheads="1"/>
                </p:cNvSpPr>
                <p:nvPr/>
              </p:nvSpPr>
              <p:spPr bwMode="auto">
                <a:xfrm>
                  <a:off x="2173" y="768"/>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2" name="Group 29">
                <a:extLst>
                  <a:ext uri="{FF2B5EF4-FFF2-40B4-BE49-F238E27FC236}">
                    <a16:creationId xmlns:a16="http://schemas.microsoft.com/office/drawing/2014/main" id="{9375C028-E74D-3634-D0F5-6D95C71FDA39}"/>
                  </a:ext>
                </a:extLst>
              </p:cNvPr>
              <p:cNvGrpSpPr>
                <a:grpSpLocks/>
              </p:cNvGrpSpPr>
              <p:nvPr/>
            </p:nvGrpSpPr>
            <p:grpSpPr bwMode="auto">
              <a:xfrm>
                <a:off x="0" y="1152"/>
                <a:ext cx="935" cy="384"/>
                <a:chOff x="0" y="1152"/>
                <a:chExt cx="935" cy="384"/>
              </a:xfrm>
            </p:grpSpPr>
            <p:sp>
              <p:nvSpPr>
                <p:cNvPr id="7234" name="Rectangle 30">
                  <a:extLst>
                    <a:ext uri="{FF2B5EF4-FFF2-40B4-BE49-F238E27FC236}">
                      <a16:creationId xmlns:a16="http://schemas.microsoft.com/office/drawing/2014/main" id="{A81C2BAA-CEF4-72B0-454E-793D9B9E2B3F}"/>
                    </a:ext>
                  </a:extLst>
                </p:cNvPr>
                <p:cNvSpPr>
                  <a:spLocks noChangeArrowheads="1"/>
                </p:cNvSpPr>
                <p:nvPr/>
              </p:nvSpPr>
              <p:spPr bwMode="auto">
                <a:xfrm>
                  <a:off x="43" y="1152"/>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en-US" altLang="zh-CN" sz="1000">
                      <a:latin typeface="Times New Roman" panose="02020603050405020304" pitchFamily="18" charset="0"/>
                    </a:rPr>
                    <a:t> </a:t>
                  </a:r>
                </a:p>
                <a:p>
                  <a:pPr algn="just">
                    <a:spcBef>
                      <a:spcPct val="0"/>
                    </a:spcBef>
                    <a:buClrTx/>
                    <a:buFontTx/>
                    <a:buNone/>
                  </a:pPr>
                  <a:endParaRPr lang="en-US" altLang="zh-CN" sz="2400">
                    <a:latin typeface="Times New Roman" panose="02020603050405020304" pitchFamily="18" charset="0"/>
                  </a:endParaRPr>
                </a:p>
              </p:txBody>
            </p:sp>
            <p:sp>
              <p:nvSpPr>
                <p:cNvPr id="7235" name="Rectangle 31">
                  <a:extLst>
                    <a:ext uri="{FF2B5EF4-FFF2-40B4-BE49-F238E27FC236}">
                      <a16:creationId xmlns:a16="http://schemas.microsoft.com/office/drawing/2014/main" id="{610FF7F2-D278-BE83-6A33-EFCF85457A17}"/>
                    </a:ext>
                  </a:extLst>
                </p:cNvPr>
                <p:cNvSpPr>
                  <a:spLocks noChangeArrowheads="1"/>
                </p:cNvSpPr>
                <p:nvPr/>
              </p:nvSpPr>
              <p:spPr bwMode="auto">
                <a:xfrm>
                  <a:off x="0" y="1152"/>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3" name="Group 32">
                <a:extLst>
                  <a:ext uri="{FF2B5EF4-FFF2-40B4-BE49-F238E27FC236}">
                    <a16:creationId xmlns:a16="http://schemas.microsoft.com/office/drawing/2014/main" id="{2D11497C-E03A-361E-994B-05B3B41CBAA9}"/>
                  </a:ext>
                </a:extLst>
              </p:cNvPr>
              <p:cNvGrpSpPr>
                <a:grpSpLocks/>
              </p:cNvGrpSpPr>
              <p:nvPr/>
            </p:nvGrpSpPr>
            <p:grpSpPr bwMode="auto">
              <a:xfrm>
                <a:off x="935" y="1152"/>
                <a:ext cx="1238" cy="384"/>
                <a:chOff x="935" y="1152"/>
                <a:chExt cx="1238" cy="384"/>
              </a:xfrm>
            </p:grpSpPr>
            <p:sp>
              <p:nvSpPr>
                <p:cNvPr id="7232" name="Rectangle 33">
                  <a:extLst>
                    <a:ext uri="{FF2B5EF4-FFF2-40B4-BE49-F238E27FC236}">
                      <a16:creationId xmlns:a16="http://schemas.microsoft.com/office/drawing/2014/main" id="{BE069FBA-6816-6F60-8AD8-5E60802A1048}"/>
                    </a:ext>
                  </a:extLst>
                </p:cNvPr>
                <p:cNvSpPr>
                  <a:spLocks noChangeArrowheads="1"/>
                </p:cNvSpPr>
                <p:nvPr/>
              </p:nvSpPr>
              <p:spPr bwMode="auto">
                <a:xfrm>
                  <a:off x="978" y="1152"/>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遗传关系较简单</a:t>
                  </a:r>
                </a:p>
                <a:p>
                  <a:pPr algn="just">
                    <a:spcBef>
                      <a:spcPct val="0"/>
                    </a:spcBef>
                    <a:buClrTx/>
                    <a:buFontTx/>
                    <a:buNone/>
                  </a:pPr>
                  <a:endParaRPr lang="en-US" altLang="zh-CN" sz="2000">
                    <a:latin typeface="Times New Roman" panose="02020603050405020304" pitchFamily="18" charset="0"/>
                  </a:endParaRPr>
                </a:p>
              </p:txBody>
            </p:sp>
            <p:sp>
              <p:nvSpPr>
                <p:cNvPr id="7233" name="Rectangle 34">
                  <a:extLst>
                    <a:ext uri="{FF2B5EF4-FFF2-40B4-BE49-F238E27FC236}">
                      <a16:creationId xmlns:a16="http://schemas.microsoft.com/office/drawing/2014/main" id="{6433AAF5-3D9C-162A-E423-2D67238157F4}"/>
                    </a:ext>
                  </a:extLst>
                </p:cNvPr>
                <p:cNvSpPr>
                  <a:spLocks noChangeArrowheads="1"/>
                </p:cNvSpPr>
                <p:nvPr/>
              </p:nvSpPr>
              <p:spPr bwMode="auto">
                <a:xfrm>
                  <a:off x="935" y="1152"/>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4" name="Group 35">
                <a:extLst>
                  <a:ext uri="{FF2B5EF4-FFF2-40B4-BE49-F238E27FC236}">
                    <a16:creationId xmlns:a16="http://schemas.microsoft.com/office/drawing/2014/main" id="{3BAA6CDE-EC73-F16F-8AC5-90E47805856B}"/>
                  </a:ext>
                </a:extLst>
              </p:cNvPr>
              <p:cNvGrpSpPr>
                <a:grpSpLocks/>
              </p:cNvGrpSpPr>
              <p:nvPr/>
            </p:nvGrpSpPr>
            <p:grpSpPr bwMode="auto">
              <a:xfrm>
                <a:off x="2173" y="1152"/>
                <a:ext cx="1436" cy="384"/>
                <a:chOff x="2173" y="1152"/>
                <a:chExt cx="1436" cy="384"/>
              </a:xfrm>
            </p:grpSpPr>
            <p:sp>
              <p:nvSpPr>
                <p:cNvPr id="7230" name="Rectangle 36">
                  <a:extLst>
                    <a:ext uri="{FF2B5EF4-FFF2-40B4-BE49-F238E27FC236}">
                      <a16:creationId xmlns:a16="http://schemas.microsoft.com/office/drawing/2014/main" id="{37A63669-7EDC-9F4B-C116-CCA7CF041361}"/>
                    </a:ext>
                  </a:extLst>
                </p:cNvPr>
                <p:cNvSpPr>
                  <a:spLocks noChangeArrowheads="1"/>
                </p:cNvSpPr>
                <p:nvPr/>
              </p:nvSpPr>
              <p:spPr bwMode="auto">
                <a:xfrm>
                  <a:off x="2216" y="1152"/>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遗传关系复杂</a:t>
                  </a:r>
                </a:p>
                <a:p>
                  <a:pPr algn="just">
                    <a:spcBef>
                      <a:spcPct val="0"/>
                    </a:spcBef>
                    <a:buClrTx/>
                    <a:buFontTx/>
                    <a:buNone/>
                  </a:pPr>
                  <a:endParaRPr lang="en-US" altLang="zh-CN" sz="2000">
                    <a:latin typeface="Times New Roman" panose="02020603050405020304" pitchFamily="18" charset="0"/>
                  </a:endParaRPr>
                </a:p>
              </p:txBody>
            </p:sp>
            <p:sp>
              <p:nvSpPr>
                <p:cNvPr id="7231" name="Rectangle 37">
                  <a:extLst>
                    <a:ext uri="{FF2B5EF4-FFF2-40B4-BE49-F238E27FC236}">
                      <a16:creationId xmlns:a16="http://schemas.microsoft.com/office/drawing/2014/main" id="{19B68D3D-F984-81B5-43AC-1B6AAB376311}"/>
                    </a:ext>
                  </a:extLst>
                </p:cNvPr>
                <p:cNvSpPr>
                  <a:spLocks noChangeArrowheads="1"/>
                </p:cNvSpPr>
                <p:nvPr/>
              </p:nvSpPr>
              <p:spPr bwMode="auto">
                <a:xfrm>
                  <a:off x="2173" y="1152"/>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5" name="Group 38">
                <a:extLst>
                  <a:ext uri="{FF2B5EF4-FFF2-40B4-BE49-F238E27FC236}">
                    <a16:creationId xmlns:a16="http://schemas.microsoft.com/office/drawing/2014/main" id="{1DB56E8D-AB42-6605-08E5-B9B16A47781C}"/>
                  </a:ext>
                </a:extLst>
              </p:cNvPr>
              <p:cNvGrpSpPr>
                <a:grpSpLocks/>
              </p:cNvGrpSpPr>
              <p:nvPr/>
            </p:nvGrpSpPr>
            <p:grpSpPr bwMode="auto">
              <a:xfrm>
                <a:off x="0" y="1536"/>
                <a:ext cx="935" cy="384"/>
                <a:chOff x="0" y="1536"/>
                <a:chExt cx="935" cy="384"/>
              </a:xfrm>
            </p:grpSpPr>
            <p:sp>
              <p:nvSpPr>
                <p:cNvPr id="7228" name="Rectangle 39">
                  <a:extLst>
                    <a:ext uri="{FF2B5EF4-FFF2-40B4-BE49-F238E27FC236}">
                      <a16:creationId xmlns:a16="http://schemas.microsoft.com/office/drawing/2014/main" id="{D8B1DBD9-5380-0D85-6CDE-3DF613AF85E2}"/>
                    </a:ext>
                  </a:extLst>
                </p:cNvPr>
                <p:cNvSpPr>
                  <a:spLocks noChangeArrowheads="1"/>
                </p:cNvSpPr>
                <p:nvPr/>
              </p:nvSpPr>
              <p:spPr bwMode="auto">
                <a:xfrm>
                  <a:off x="43" y="1536"/>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变异表现方式</a:t>
                  </a:r>
                </a:p>
                <a:p>
                  <a:pPr algn="just">
                    <a:spcBef>
                      <a:spcPct val="0"/>
                    </a:spcBef>
                    <a:buClrTx/>
                    <a:buFontTx/>
                    <a:buNone/>
                  </a:pPr>
                  <a:endParaRPr lang="en-US" altLang="zh-CN" sz="2000">
                    <a:latin typeface="Times New Roman" panose="02020603050405020304" pitchFamily="18" charset="0"/>
                  </a:endParaRPr>
                </a:p>
              </p:txBody>
            </p:sp>
            <p:sp>
              <p:nvSpPr>
                <p:cNvPr id="7229" name="Rectangle 40">
                  <a:extLst>
                    <a:ext uri="{FF2B5EF4-FFF2-40B4-BE49-F238E27FC236}">
                      <a16:creationId xmlns:a16="http://schemas.microsoft.com/office/drawing/2014/main" id="{301D84CD-8C3F-657B-DD17-D9AFD1586757}"/>
                    </a:ext>
                  </a:extLst>
                </p:cNvPr>
                <p:cNvSpPr>
                  <a:spLocks noChangeArrowheads="1"/>
                </p:cNvSpPr>
                <p:nvPr/>
              </p:nvSpPr>
              <p:spPr bwMode="auto">
                <a:xfrm>
                  <a:off x="0" y="1536"/>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6" name="Group 41">
                <a:extLst>
                  <a:ext uri="{FF2B5EF4-FFF2-40B4-BE49-F238E27FC236}">
                    <a16:creationId xmlns:a16="http://schemas.microsoft.com/office/drawing/2014/main" id="{8D3DFB6D-D89F-948C-316E-D192E55E4AF1}"/>
                  </a:ext>
                </a:extLst>
              </p:cNvPr>
              <p:cNvGrpSpPr>
                <a:grpSpLocks/>
              </p:cNvGrpSpPr>
              <p:nvPr/>
            </p:nvGrpSpPr>
            <p:grpSpPr bwMode="auto">
              <a:xfrm>
                <a:off x="935" y="1536"/>
                <a:ext cx="1238" cy="384"/>
                <a:chOff x="935" y="1536"/>
                <a:chExt cx="1238" cy="384"/>
              </a:xfrm>
            </p:grpSpPr>
            <p:sp>
              <p:nvSpPr>
                <p:cNvPr id="7226" name="Rectangle 42">
                  <a:extLst>
                    <a:ext uri="{FF2B5EF4-FFF2-40B4-BE49-F238E27FC236}">
                      <a16:creationId xmlns:a16="http://schemas.microsoft.com/office/drawing/2014/main" id="{6DE42058-790D-2EC1-C764-7CF5B162DFAC}"/>
                    </a:ext>
                  </a:extLst>
                </p:cNvPr>
                <p:cNvSpPr>
                  <a:spLocks noChangeArrowheads="1"/>
                </p:cNvSpPr>
                <p:nvPr/>
              </p:nvSpPr>
              <p:spPr bwMode="auto">
                <a:xfrm>
                  <a:off x="978" y="1536"/>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间断型</a:t>
                  </a:r>
                </a:p>
                <a:p>
                  <a:pPr algn="just">
                    <a:spcBef>
                      <a:spcPct val="0"/>
                    </a:spcBef>
                    <a:buClrTx/>
                    <a:buFontTx/>
                    <a:buNone/>
                  </a:pPr>
                  <a:endParaRPr lang="en-US" altLang="zh-CN" sz="2000" b="1">
                    <a:latin typeface="Times New Roman" panose="02020603050405020304" pitchFamily="18" charset="0"/>
                  </a:endParaRPr>
                </a:p>
              </p:txBody>
            </p:sp>
            <p:sp>
              <p:nvSpPr>
                <p:cNvPr id="7227" name="Rectangle 43">
                  <a:extLst>
                    <a:ext uri="{FF2B5EF4-FFF2-40B4-BE49-F238E27FC236}">
                      <a16:creationId xmlns:a16="http://schemas.microsoft.com/office/drawing/2014/main" id="{87409C7B-C55E-FBD0-5E45-AAB3B467BE05}"/>
                    </a:ext>
                  </a:extLst>
                </p:cNvPr>
                <p:cNvSpPr>
                  <a:spLocks noChangeArrowheads="1"/>
                </p:cNvSpPr>
                <p:nvPr/>
              </p:nvSpPr>
              <p:spPr bwMode="auto">
                <a:xfrm>
                  <a:off x="935" y="1536"/>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7" name="Group 44">
                <a:extLst>
                  <a:ext uri="{FF2B5EF4-FFF2-40B4-BE49-F238E27FC236}">
                    <a16:creationId xmlns:a16="http://schemas.microsoft.com/office/drawing/2014/main" id="{896C7F64-0D06-991E-D3CF-E1964E625083}"/>
                  </a:ext>
                </a:extLst>
              </p:cNvPr>
              <p:cNvGrpSpPr>
                <a:grpSpLocks/>
              </p:cNvGrpSpPr>
              <p:nvPr/>
            </p:nvGrpSpPr>
            <p:grpSpPr bwMode="auto">
              <a:xfrm>
                <a:off x="2173" y="1536"/>
                <a:ext cx="1436" cy="384"/>
                <a:chOff x="2173" y="1536"/>
                <a:chExt cx="1436" cy="384"/>
              </a:xfrm>
            </p:grpSpPr>
            <p:sp>
              <p:nvSpPr>
                <p:cNvPr id="7224" name="Rectangle 45">
                  <a:extLst>
                    <a:ext uri="{FF2B5EF4-FFF2-40B4-BE49-F238E27FC236}">
                      <a16:creationId xmlns:a16="http://schemas.microsoft.com/office/drawing/2014/main" id="{4A3FB384-0175-FECE-8EB9-28BDF25123E6}"/>
                    </a:ext>
                  </a:extLst>
                </p:cNvPr>
                <p:cNvSpPr>
                  <a:spLocks noChangeArrowheads="1"/>
                </p:cNvSpPr>
                <p:nvPr/>
              </p:nvSpPr>
              <p:spPr bwMode="auto">
                <a:xfrm>
                  <a:off x="2216" y="1536"/>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连续型</a:t>
                  </a:r>
                </a:p>
                <a:p>
                  <a:pPr algn="just">
                    <a:spcBef>
                      <a:spcPct val="0"/>
                    </a:spcBef>
                    <a:buClrTx/>
                    <a:buFontTx/>
                    <a:buNone/>
                  </a:pPr>
                  <a:endParaRPr lang="en-US" altLang="zh-CN" sz="2000" b="1">
                    <a:latin typeface="Times New Roman" panose="02020603050405020304" pitchFamily="18" charset="0"/>
                  </a:endParaRPr>
                </a:p>
              </p:txBody>
            </p:sp>
            <p:sp>
              <p:nvSpPr>
                <p:cNvPr id="7225" name="Rectangle 46">
                  <a:extLst>
                    <a:ext uri="{FF2B5EF4-FFF2-40B4-BE49-F238E27FC236}">
                      <a16:creationId xmlns:a16="http://schemas.microsoft.com/office/drawing/2014/main" id="{9B0A17D1-2BE9-E5EB-3746-3AF086BE15DA}"/>
                    </a:ext>
                  </a:extLst>
                </p:cNvPr>
                <p:cNvSpPr>
                  <a:spLocks noChangeArrowheads="1"/>
                </p:cNvSpPr>
                <p:nvPr/>
              </p:nvSpPr>
              <p:spPr bwMode="auto">
                <a:xfrm>
                  <a:off x="2173" y="1536"/>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8" name="Group 47">
                <a:extLst>
                  <a:ext uri="{FF2B5EF4-FFF2-40B4-BE49-F238E27FC236}">
                    <a16:creationId xmlns:a16="http://schemas.microsoft.com/office/drawing/2014/main" id="{AB965A58-6012-6AD0-0F71-1E14B1A5676D}"/>
                  </a:ext>
                </a:extLst>
              </p:cNvPr>
              <p:cNvGrpSpPr>
                <a:grpSpLocks/>
              </p:cNvGrpSpPr>
              <p:nvPr/>
            </p:nvGrpSpPr>
            <p:grpSpPr bwMode="auto">
              <a:xfrm>
                <a:off x="0" y="1920"/>
                <a:ext cx="935" cy="384"/>
                <a:chOff x="0" y="1920"/>
                <a:chExt cx="935" cy="384"/>
              </a:xfrm>
            </p:grpSpPr>
            <p:sp>
              <p:nvSpPr>
                <p:cNvPr id="7222" name="Rectangle 48">
                  <a:extLst>
                    <a:ext uri="{FF2B5EF4-FFF2-40B4-BE49-F238E27FC236}">
                      <a16:creationId xmlns:a16="http://schemas.microsoft.com/office/drawing/2014/main" id="{1625D6B7-BF46-9C5C-EE86-E746ACBF8F7D}"/>
                    </a:ext>
                  </a:extLst>
                </p:cNvPr>
                <p:cNvSpPr>
                  <a:spLocks noChangeArrowheads="1"/>
                </p:cNvSpPr>
                <p:nvPr/>
              </p:nvSpPr>
              <p:spPr bwMode="auto">
                <a:xfrm>
                  <a:off x="43" y="1920"/>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考察方式</a:t>
                  </a:r>
                </a:p>
                <a:p>
                  <a:pPr algn="just">
                    <a:spcBef>
                      <a:spcPct val="0"/>
                    </a:spcBef>
                    <a:buClrTx/>
                    <a:buFontTx/>
                    <a:buNone/>
                  </a:pPr>
                  <a:endParaRPr lang="en-US" altLang="zh-CN" sz="2000" b="1">
                    <a:latin typeface="Times New Roman" panose="02020603050405020304" pitchFamily="18" charset="0"/>
                  </a:endParaRPr>
                </a:p>
              </p:txBody>
            </p:sp>
            <p:sp>
              <p:nvSpPr>
                <p:cNvPr id="7223" name="Rectangle 49">
                  <a:extLst>
                    <a:ext uri="{FF2B5EF4-FFF2-40B4-BE49-F238E27FC236}">
                      <a16:creationId xmlns:a16="http://schemas.microsoft.com/office/drawing/2014/main" id="{6BC1C0EB-2679-D9CC-23E4-B35624FA567F}"/>
                    </a:ext>
                  </a:extLst>
                </p:cNvPr>
                <p:cNvSpPr>
                  <a:spLocks noChangeArrowheads="1"/>
                </p:cNvSpPr>
                <p:nvPr/>
              </p:nvSpPr>
              <p:spPr bwMode="auto">
                <a:xfrm>
                  <a:off x="0" y="1920"/>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89" name="Group 50">
                <a:extLst>
                  <a:ext uri="{FF2B5EF4-FFF2-40B4-BE49-F238E27FC236}">
                    <a16:creationId xmlns:a16="http://schemas.microsoft.com/office/drawing/2014/main" id="{0B8F4445-7018-D057-8439-2DC9E720539B}"/>
                  </a:ext>
                </a:extLst>
              </p:cNvPr>
              <p:cNvGrpSpPr>
                <a:grpSpLocks/>
              </p:cNvGrpSpPr>
              <p:nvPr/>
            </p:nvGrpSpPr>
            <p:grpSpPr bwMode="auto">
              <a:xfrm>
                <a:off x="935" y="1920"/>
                <a:ext cx="1238" cy="384"/>
                <a:chOff x="935" y="1920"/>
                <a:chExt cx="1238" cy="384"/>
              </a:xfrm>
            </p:grpSpPr>
            <p:sp>
              <p:nvSpPr>
                <p:cNvPr id="7220" name="Rectangle 51">
                  <a:extLst>
                    <a:ext uri="{FF2B5EF4-FFF2-40B4-BE49-F238E27FC236}">
                      <a16:creationId xmlns:a16="http://schemas.microsoft.com/office/drawing/2014/main" id="{007082EC-95DE-A772-DB87-BE7A71361274}"/>
                    </a:ext>
                  </a:extLst>
                </p:cNvPr>
                <p:cNvSpPr>
                  <a:spLocks noChangeArrowheads="1"/>
                </p:cNvSpPr>
                <p:nvPr/>
              </p:nvSpPr>
              <p:spPr bwMode="auto">
                <a:xfrm>
                  <a:off x="978" y="1920"/>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描  述</a:t>
                  </a:r>
                </a:p>
                <a:p>
                  <a:pPr algn="just">
                    <a:spcBef>
                      <a:spcPct val="0"/>
                    </a:spcBef>
                    <a:buClrTx/>
                    <a:buFontTx/>
                    <a:buNone/>
                  </a:pPr>
                  <a:endParaRPr lang="en-US" altLang="zh-CN" sz="2000" b="1">
                    <a:latin typeface="Times New Roman" panose="02020603050405020304" pitchFamily="18" charset="0"/>
                  </a:endParaRPr>
                </a:p>
              </p:txBody>
            </p:sp>
            <p:sp>
              <p:nvSpPr>
                <p:cNvPr id="7221" name="Rectangle 52">
                  <a:extLst>
                    <a:ext uri="{FF2B5EF4-FFF2-40B4-BE49-F238E27FC236}">
                      <a16:creationId xmlns:a16="http://schemas.microsoft.com/office/drawing/2014/main" id="{8DF551E6-DEF5-6C8D-3C73-482680401A83}"/>
                    </a:ext>
                  </a:extLst>
                </p:cNvPr>
                <p:cNvSpPr>
                  <a:spLocks noChangeArrowheads="1"/>
                </p:cNvSpPr>
                <p:nvPr/>
              </p:nvSpPr>
              <p:spPr bwMode="auto">
                <a:xfrm>
                  <a:off x="935" y="1920"/>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0" name="Group 53">
                <a:extLst>
                  <a:ext uri="{FF2B5EF4-FFF2-40B4-BE49-F238E27FC236}">
                    <a16:creationId xmlns:a16="http://schemas.microsoft.com/office/drawing/2014/main" id="{3C984424-0743-FC4F-BC56-317511C46BBC}"/>
                  </a:ext>
                </a:extLst>
              </p:cNvPr>
              <p:cNvGrpSpPr>
                <a:grpSpLocks/>
              </p:cNvGrpSpPr>
              <p:nvPr/>
            </p:nvGrpSpPr>
            <p:grpSpPr bwMode="auto">
              <a:xfrm>
                <a:off x="2173" y="1920"/>
                <a:ext cx="1436" cy="384"/>
                <a:chOff x="2173" y="1920"/>
                <a:chExt cx="1436" cy="384"/>
              </a:xfrm>
            </p:grpSpPr>
            <p:sp>
              <p:nvSpPr>
                <p:cNvPr id="7218" name="Rectangle 54">
                  <a:extLst>
                    <a:ext uri="{FF2B5EF4-FFF2-40B4-BE49-F238E27FC236}">
                      <a16:creationId xmlns:a16="http://schemas.microsoft.com/office/drawing/2014/main" id="{5EC69292-CC38-5C3A-44ED-265CD6478AE3}"/>
                    </a:ext>
                  </a:extLst>
                </p:cNvPr>
                <p:cNvSpPr>
                  <a:spLocks noChangeArrowheads="1"/>
                </p:cNvSpPr>
                <p:nvPr/>
              </p:nvSpPr>
              <p:spPr bwMode="auto">
                <a:xfrm>
                  <a:off x="2216" y="1920"/>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度  量</a:t>
                  </a:r>
                </a:p>
                <a:p>
                  <a:pPr algn="just">
                    <a:spcBef>
                      <a:spcPct val="0"/>
                    </a:spcBef>
                    <a:buClrTx/>
                    <a:buFontTx/>
                    <a:buNone/>
                  </a:pPr>
                  <a:endParaRPr lang="en-US" altLang="zh-CN" sz="2000" b="1">
                    <a:latin typeface="Times New Roman" panose="02020603050405020304" pitchFamily="18" charset="0"/>
                  </a:endParaRPr>
                </a:p>
              </p:txBody>
            </p:sp>
            <p:sp>
              <p:nvSpPr>
                <p:cNvPr id="7219" name="Rectangle 55">
                  <a:extLst>
                    <a:ext uri="{FF2B5EF4-FFF2-40B4-BE49-F238E27FC236}">
                      <a16:creationId xmlns:a16="http://schemas.microsoft.com/office/drawing/2014/main" id="{D7753803-8B9A-DB4C-0E19-899E0A50F74E}"/>
                    </a:ext>
                  </a:extLst>
                </p:cNvPr>
                <p:cNvSpPr>
                  <a:spLocks noChangeArrowheads="1"/>
                </p:cNvSpPr>
                <p:nvPr/>
              </p:nvSpPr>
              <p:spPr bwMode="auto">
                <a:xfrm>
                  <a:off x="2173" y="1920"/>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1" name="Group 56">
                <a:extLst>
                  <a:ext uri="{FF2B5EF4-FFF2-40B4-BE49-F238E27FC236}">
                    <a16:creationId xmlns:a16="http://schemas.microsoft.com/office/drawing/2014/main" id="{FC6AB1AC-B0BD-6675-2EB0-B829EAE42BBC}"/>
                  </a:ext>
                </a:extLst>
              </p:cNvPr>
              <p:cNvGrpSpPr>
                <a:grpSpLocks/>
              </p:cNvGrpSpPr>
              <p:nvPr/>
            </p:nvGrpSpPr>
            <p:grpSpPr bwMode="auto">
              <a:xfrm>
                <a:off x="0" y="2304"/>
                <a:ext cx="935" cy="384"/>
                <a:chOff x="0" y="2304"/>
                <a:chExt cx="935" cy="384"/>
              </a:xfrm>
            </p:grpSpPr>
            <p:sp>
              <p:nvSpPr>
                <p:cNvPr id="7216" name="Rectangle 57">
                  <a:extLst>
                    <a:ext uri="{FF2B5EF4-FFF2-40B4-BE49-F238E27FC236}">
                      <a16:creationId xmlns:a16="http://schemas.microsoft.com/office/drawing/2014/main" id="{DBF2FEA0-F2ED-9AAB-5CB1-6500DFB23E1E}"/>
                    </a:ext>
                  </a:extLst>
                </p:cNvPr>
                <p:cNvSpPr>
                  <a:spLocks noChangeArrowheads="1"/>
                </p:cNvSpPr>
                <p:nvPr/>
              </p:nvSpPr>
              <p:spPr bwMode="auto">
                <a:xfrm>
                  <a:off x="43" y="2304"/>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环境影响</a:t>
                  </a:r>
                </a:p>
                <a:p>
                  <a:pPr algn="just">
                    <a:spcBef>
                      <a:spcPct val="0"/>
                    </a:spcBef>
                    <a:buClrTx/>
                    <a:buFontTx/>
                    <a:buNone/>
                  </a:pPr>
                  <a:endParaRPr lang="en-US" altLang="zh-CN" sz="2000">
                    <a:latin typeface="黑体" panose="02010609060101010101" pitchFamily="49" charset="-122"/>
                    <a:ea typeface="黑体" panose="02010609060101010101" pitchFamily="49" charset="-122"/>
                  </a:endParaRPr>
                </a:p>
              </p:txBody>
            </p:sp>
            <p:sp>
              <p:nvSpPr>
                <p:cNvPr id="7217" name="Rectangle 58">
                  <a:extLst>
                    <a:ext uri="{FF2B5EF4-FFF2-40B4-BE49-F238E27FC236}">
                      <a16:creationId xmlns:a16="http://schemas.microsoft.com/office/drawing/2014/main" id="{3D7FCC7E-9C40-8ADF-439B-B751FEF334F8}"/>
                    </a:ext>
                  </a:extLst>
                </p:cNvPr>
                <p:cNvSpPr>
                  <a:spLocks noChangeArrowheads="1"/>
                </p:cNvSpPr>
                <p:nvPr/>
              </p:nvSpPr>
              <p:spPr bwMode="auto">
                <a:xfrm>
                  <a:off x="0" y="2304"/>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2" name="Group 59">
                <a:extLst>
                  <a:ext uri="{FF2B5EF4-FFF2-40B4-BE49-F238E27FC236}">
                    <a16:creationId xmlns:a16="http://schemas.microsoft.com/office/drawing/2014/main" id="{9614B833-6950-6969-1E7A-88C689D5933B}"/>
                  </a:ext>
                </a:extLst>
              </p:cNvPr>
              <p:cNvGrpSpPr>
                <a:grpSpLocks/>
              </p:cNvGrpSpPr>
              <p:nvPr/>
            </p:nvGrpSpPr>
            <p:grpSpPr bwMode="auto">
              <a:xfrm>
                <a:off x="935" y="2304"/>
                <a:ext cx="1238" cy="384"/>
                <a:chOff x="935" y="2304"/>
                <a:chExt cx="1238" cy="384"/>
              </a:xfrm>
            </p:grpSpPr>
            <p:sp>
              <p:nvSpPr>
                <p:cNvPr id="7214" name="Rectangle 60">
                  <a:extLst>
                    <a:ext uri="{FF2B5EF4-FFF2-40B4-BE49-F238E27FC236}">
                      <a16:creationId xmlns:a16="http://schemas.microsoft.com/office/drawing/2014/main" id="{F0513BB6-EA50-8988-3235-757295801BDB}"/>
                    </a:ext>
                  </a:extLst>
                </p:cNvPr>
                <p:cNvSpPr>
                  <a:spLocks noChangeArrowheads="1"/>
                </p:cNvSpPr>
                <p:nvPr/>
              </p:nvSpPr>
              <p:spPr bwMode="auto">
                <a:xfrm>
                  <a:off x="978" y="2304"/>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不敏感</a:t>
                  </a:r>
                </a:p>
                <a:p>
                  <a:pPr algn="just">
                    <a:spcBef>
                      <a:spcPct val="0"/>
                    </a:spcBef>
                    <a:buClrTx/>
                    <a:buFontTx/>
                    <a:buNone/>
                  </a:pPr>
                  <a:endParaRPr lang="en-US" altLang="zh-CN" sz="2000">
                    <a:latin typeface="Times New Roman" panose="02020603050405020304" pitchFamily="18" charset="0"/>
                  </a:endParaRPr>
                </a:p>
              </p:txBody>
            </p:sp>
            <p:sp>
              <p:nvSpPr>
                <p:cNvPr id="7215" name="Rectangle 61">
                  <a:extLst>
                    <a:ext uri="{FF2B5EF4-FFF2-40B4-BE49-F238E27FC236}">
                      <a16:creationId xmlns:a16="http://schemas.microsoft.com/office/drawing/2014/main" id="{F25DDE85-8493-9BC4-5616-37BA4308D553}"/>
                    </a:ext>
                  </a:extLst>
                </p:cNvPr>
                <p:cNvSpPr>
                  <a:spLocks noChangeArrowheads="1"/>
                </p:cNvSpPr>
                <p:nvPr/>
              </p:nvSpPr>
              <p:spPr bwMode="auto">
                <a:xfrm>
                  <a:off x="935" y="2304"/>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3" name="Group 62">
                <a:extLst>
                  <a:ext uri="{FF2B5EF4-FFF2-40B4-BE49-F238E27FC236}">
                    <a16:creationId xmlns:a16="http://schemas.microsoft.com/office/drawing/2014/main" id="{938B3A2C-A230-AE76-CEA6-89505B7A568D}"/>
                  </a:ext>
                </a:extLst>
              </p:cNvPr>
              <p:cNvGrpSpPr>
                <a:grpSpLocks/>
              </p:cNvGrpSpPr>
              <p:nvPr/>
            </p:nvGrpSpPr>
            <p:grpSpPr bwMode="auto">
              <a:xfrm>
                <a:off x="2173" y="2304"/>
                <a:ext cx="1436" cy="384"/>
                <a:chOff x="2173" y="2304"/>
                <a:chExt cx="1436" cy="384"/>
              </a:xfrm>
            </p:grpSpPr>
            <p:sp>
              <p:nvSpPr>
                <p:cNvPr id="7212" name="Rectangle 63">
                  <a:extLst>
                    <a:ext uri="{FF2B5EF4-FFF2-40B4-BE49-F238E27FC236}">
                      <a16:creationId xmlns:a16="http://schemas.microsoft.com/office/drawing/2014/main" id="{321FAC35-F9CE-DCC5-B1F9-8AA0DDEA7327}"/>
                    </a:ext>
                  </a:extLst>
                </p:cNvPr>
                <p:cNvSpPr>
                  <a:spLocks noChangeArrowheads="1"/>
                </p:cNvSpPr>
                <p:nvPr/>
              </p:nvSpPr>
              <p:spPr bwMode="auto">
                <a:xfrm>
                  <a:off x="2216" y="2304"/>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敏  感</a:t>
                  </a:r>
                </a:p>
                <a:p>
                  <a:pPr algn="just">
                    <a:spcBef>
                      <a:spcPct val="0"/>
                    </a:spcBef>
                    <a:buClrTx/>
                    <a:buFontTx/>
                    <a:buNone/>
                  </a:pPr>
                  <a:endParaRPr lang="en-US" altLang="zh-CN" sz="2000">
                    <a:latin typeface="Times New Roman" panose="02020603050405020304" pitchFamily="18" charset="0"/>
                  </a:endParaRPr>
                </a:p>
              </p:txBody>
            </p:sp>
            <p:sp>
              <p:nvSpPr>
                <p:cNvPr id="7213" name="Rectangle 64">
                  <a:extLst>
                    <a:ext uri="{FF2B5EF4-FFF2-40B4-BE49-F238E27FC236}">
                      <a16:creationId xmlns:a16="http://schemas.microsoft.com/office/drawing/2014/main" id="{A25AEB14-7D62-D33D-9EB7-01298C765F62}"/>
                    </a:ext>
                  </a:extLst>
                </p:cNvPr>
                <p:cNvSpPr>
                  <a:spLocks noChangeArrowheads="1"/>
                </p:cNvSpPr>
                <p:nvPr/>
              </p:nvSpPr>
              <p:spPr bwMode="auto">
                <a:xfrm>
                  <a:off x="2173" y="2304"/>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4" name="Group 65">
                <a:extLst>
                  <a:ext uri="{FF2B5EF4-FFF2-40B4-BE49-F238E27FC236}">
                    <a16:creationId xmlns:a16="http://schemas.microsoft.com/office/drawing/2014/main" id="{DA150893-87E7-BEE0-DBD5-C1B3C315C2CB}"/>
                  </a:ext>
                </a:extLst>
              </p:cNvPr>
              <p:cNvGrpSpPr>
                <a:grpSpLocks/>
              </p:cNvGrpSpPr>
              <p:nvPr/>
            </p:nvGrpSpPr>
            <p:grpSpPr bwMode="auto">
              <a:xfrm>
                <a:off x="0" y="2688"/>
                <a:ext cx="935" cy="384"/>
                <a:chOff x="0" y="2688"/>
                <a:chExt cx="935" cy="384"/>
              </a:xfrm>
            </p:grpSpPr>
            <p:sp>
              <p:nvSpPr>
                <p:cNvPr id="7210" name="Rectangle 66">
                  <a:extLst>
                    <a:ext uri="{FF2B5EF4-FFF2-40B4-BE49-F238E27FC236}">
                      <a16:creationId xmlns:a16="http://schemas.microsoft.com/office/drawing/2014/main" id="{DCEDBB69-9AD3-82B9-581E-1A415091F269}"/>
                    </a:ext>
                  </a:extLst>
                </p:cNvPr>
                <p:cNvSpPr>
                  <a:spLocks noChangeArrowheads="1"/>
                </p:cNvSpPr>
                <p:nvPr/>
              </p:nvSpPr>
              <p:spPr bwMode="auto">
                <a:xfrm>
                  <a:off x="43" y="2688"/>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研究水平</a:t>
                  </a:r>
                </a:p>
                <a:p>
                  <a:pPr algn="just">
                    <a:spcBef>
                      <a:spcPct val="0"/>
                    </a:spcBef>
                    <a:buClrTx/>
                    <a:buFontTx/>
                    <a:buNone/>
                  </a:pPr>
                  <a:endParaRPr lang="en-US" altLang="zh-CN" sz="2000">
                    <a:latin typeface="Times New Roman" panose="02020603050405020304" pitchFamily="18" charset="0"/>
                  </a:endParaRPr>
                </a:p>
              </p:txBody>
            </p:sp>
            <p:sp>
              <p:nvSpPr>
                <p:cNvPr id="7211" name="Rectangle 67">
                  <a:extLst>
                    <a:ext uri="{FF2B5EF4-FFF2-40B4-BE49-F238E27FC236}">
                      <a16:creationId xmlns:a16="http://schemas.microsoft.com/office/drawing/2014/main" id="{9CF910EC-2A84-B26B-8F22-551A393E2C1B}"/>
                    </a:ext>
                  </a:extLst>
                </p:cNvPr>
                <p:cNvSpPr>
                  <a:spLocks noChangeArrowheads="1"/>
                </p:cNvSpPr>
                <p:nvPr/>
              </p:nvSpPr>
              <p:spPr bwMode="auto">
                <a:xfrm>
                  <a:off x="0" y="2688"/>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5" name="Group 68">
                <a:extLst>
                  <a:ext uri="{FF2B5EF4-FFF2-40B4-BE49-F238E27FC236}">
                    <a16:creationId xmlns:a16="http://schemas.microsoft.com/office/drawing/2014/main" id="{EE1EA711-CB2D-58C9-9425-BC83874534CD}"/>
                  </a:ext>
                </a:extLst>
              </p:cNvPr>
              <p:cNvGrpSpPr>
                <a:grpSpLocks/>
              </p:cNvGrpSpPr>
              <p:nvPr/>
            </p:nvGrpSpPr>
            <p:grpSpPr bwMode="auto">
              <a:xfrm>
                <a:off x="935" y="2688"/>
                <a:ext cx="1238" cy="384"/>
                <a:chOff x="935" y="2688"/>
                <a:chExt cx="1238" cy="384"/>
              </a:xfrm>
            </p:grpSpPr>
            <p:sp>
              <p:nvSpPr>
                <p:cNvPr id="7208" name="Rectangle 69">
                  <a:extLst>
                    <a:ext uri="{FF2B5EF4-FFF2-40B4-BE49-F238E27FC236}">
                      <a16:creationId xmlns:a16="http://schemas.microsoft.com/office/drawing/2014/main" id="{414452B6-3783-D731-780C-ACE10CF73200}"/>
                    </a:ext>
                  </a:extLst>
                </p:cNvPr>
                <p:cNvSpPr>
                  <a:spLocks noChangeArrowheads="1"/>
                </p:cNvSpPr>
                <p:nvPr/>
              </p:nvSpPr>
              <p:spPr bwMode="auto">
                <a:xfrm>
                  <a:off x="978" y="2688"/>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家  庭</a:t>
                  </a:r>
                </a:p>
                <a:p>
                  <a:pPr algn="just">
                    <a:spcBef>
                      <a:spcPct val="0"/>
                    </a:spcBef>
                    <a:buClrTx/>
                    <a:buFontTx/>
                    <a:buNone/>
                  </a:pPr>
                  <a:endParaRPr lang="en-US" altLang="zh-CN" sz="2000" b="1">
                    <a:latin typeface="Times New Roman" panose="02020603050405020304" pitchFamily="18" charset="0"/>
                  </a:endParaRPr>
                </a:p>
              </p:txBody>
            </p:sp>
            <p:sp>
              <p:nvSpPr>
                <p:cNvPr id="7209" name="Rectangle 70">
                  <a:extLst>
                    <a:ext uri="{FF2B5EF4-FFF2-40B4-BE49-F238E27FC236}">
                      <a16:creationId xmlns:a16="http://schemas.microsoft.com/office/drawing/2014/main" id="{085ED9F0-7D61-9737-06CF-5D3874F7CE58}"/>
                    </a:ext>
                  </a:extLst>
                </p:cNvPr>
                <p:cNvSpPr>
                  <a:spLocks noChangeArrowheads="1"/>
                </p:cNvSpPr>
                <p:nvPr/>
              </p:nvSpPr>
              <p:spPr bwMode="auto">
                <a:xfrm>
                  <a:off x="935" y="2688"/>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6" name="Group 71">
                <a:extLst>
                  <a:ext uri="{FF2B5EF4-FFF2-40B4-BE49-F238E27FC236}">
                    <a16:creationId xmlns:a16="http://schemas.microsoft.com/office/drawing/2014/main" id="{A71EA76B-A580-28EA-42C6-A456943A2D02}"/>
                  </a:ext>
                </a:extLst>
              </p:cNvPr>
              <p:cNvGrpSpPr>
                <a:grpSpLocks/>
              </p:cNvGrpSpPr>
              <p:nvPr/>
            </p:nvGrpSpPr>
            <p:grpSpPr bwMode="auto">
              <a:xfrm>
                <a:off x="2173" y="2688"/>
                <a:ext cx="1436" cy="384"/>
                <a:chOff x="2173" y="2688"/>
                <a:chExt cx="1436" cy="384"/>
              </a:xfrm>
            </p:grpSpPr>
            <p:sp>
              <p:nvSpPr>
                <p:cNvPr id="7206" name="Rectangle 72">
                  <a:extLst>
                    <a:ext uri="{FF2B5EF4-FFF2-40B4-BE49-F238E27FC236}">
                      <a16:creationId xmlns:a16="http://schemas.microsoft.com/office/drawing/2014/main" id="{18D72405-05AB-150C-CCA4-A7EBAA22E768}"/>
                    </a:ext>
                  </a:extLst>
                </p:cNvPr>
                <p:cNvSpPr>
                  <a:spLocks noChangeArrowheads="1"/>
                </p:cNvSpPr>
                <p:nvPr/>
              </p:nvSpPr>
              <p:spPr bwMode="auto">
                <a:xfrm>
                  <a:off x="2216" y="2688"/>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群  体</a:t>
                  </a:r>
                </a:p>
                <a:p>
                  <a:pPr algn="just">
                    <a:spcBef>
                      <a:spcPct val="0"/>
                    </a:spcBef>
                    <a:buClrTx/>
                    <a:buFontTx/>
                    <a:buNone/>
                  </a:pPr>
                  <a:endParaRPr lang="en-US" altLang="zh-CN" sz="2000">
                    <a:latin typeface="Times New Roman" panose="02020603050405020304" pitchFamily="18" charset="0"/>
                  </a:endParaRPr>
                </a:p>
              </p:txBody>
            </p:sp>
            <p:sp>
              <p:nvSpPr>
                <p:cNvPr id="7207" name="Rectangle 73">
                  <a:extLst>
                    <a:ext uri="{FF2B5EF4-FFF2-40B4-BE49-F238E27FC236}">
                      <a16:creationId xmlns:a16="http://schemas.microsoft.com/office/drawing/2014/main" id="{57C20C6C-A115-DD61-087A-95DB5A2C4BDA}"/>
                    </a:ext>
                  </a:extLst>
                </p:cNvPr>
                <p:cNvSpPr>
                  <a:spLocks noChangeArrowheads="1"/>
                </p:cNvSpPr>
                <p:nvPr/>
              </p:nvSpPr>
              <p:spPr bwMode="auto">
                <a:xfrm>
                  <a:off x="2173" y="2688"/>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7" name="Group 74">
                <a:extLst>
                  <a:ext uri="{FF2B5EF4-FFF2-40B4-BE49-F238E27FC236}">
                    <a16:creationId xmlns:a16="http://schemas.microsoft.com/office/drawing/2014/main" id="{30D5CF75-6F88-8253-C559-4A4E96194309}"/>
                  </a:ext>
                </a:extLst>
              </p:cNvPr>
              <p:cNvGrpSpPr>
                <a:grpSpLocks/>
              </p:cNvGrpSpPr>
              <p:nvPr/>
            </p:nvGrpSpPr>
            <p:grpSpPr bwMode="auto">
              <a:xfrm>
                <a:off x="0" y="3072"/>
                <a:ext cx="935" cy="384"/>
                <a:chOff x="0" y="3072"/>
                <a:chExt cx="935" cy="384"/>
              </a:xfrm>
            </p:grpSpPr>
            <p:sp>
              <p:nvSpPr>
                <p:cNvPr id="7204" name="Rectangle 75">
                  <a:extLst>
                    <a:ext uri="{FF2B5EF4-FFF2-40B4-BE49-F238E27FC236}">
                      <a16:creationId xmlns:a16="http://schemas.microsoft.com/office/drawing/2014/main" id="{E8AF908B-D99D-C2A1-81DB-59175883A181}"/>
                    </a:ext>
                  </a:extLst>
                </p:cNvPr>
                <p:cNvSpPr>
                  <a:spLocks noChangeArrowheads="1"/>
                </p:cNvSpPr>
                <p:nvPr/>
              </p:nvSpPr>
              <p:spPr bwMode="auto">
                <a:xfrm>
                  <a:off x="43" y="3072"/>
                  <a:ext cx="8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研究方法</a:t>
                  </a:r>
                </a:p>
                <a:p>
                  <a:pPr algn="just">
                    <a:spcBef>
                      <a:spcPct val="0"/>
                    </a:spcBef>
                    <a:buClrTx/>
                    <a:buFontTx/>
                    <a:buNone/>
                  </a:pPr>
                  <a:endParaRPr lang="en-US" altLang="zh-CN" sz="2000">
                    <a:latin typeface="黑体" panose="02010609060101010101" pitchFamily="49" charset="-122"/>
                    <a:ea typeface="黑体" panose="02010609060101010101" pitchFamily="49" charset="-122"/>
                  </a:endParaRPr>
                </a:p>
              </p:txBody>
            </p:sp>
            <p:sp>
              <p:nvSpPr>
                <p:cNvPr id="7205" name="Rectangle 76">
                  <a:extLst>
                    <a:ext uri="{FF2B5EF4-FFF2-40B4-BE49-F238E27FC236}">
                      <a16:creationId xmlns:a16="http://schemas.microsoft.com/office/drawing/2014/main" id="{65D8A06D-034B-E47F-7F50-31268DC42F57}"/>
                    </a:ext>
                  </a:extLst>
                </p:cNvPr>
                <p:cNvSpPr>
                  <a:spLocks noChangeArrowheads="1"/>
                </p:cNvSpPr>
                <p:nvPr/>
              </p:nvSpPr>
              <p:spPr bwMode="auto">
                <a:xfrm>
                  <a:off x="0" y="3072"/>
                  <a:ext cx="935"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8" name="Group 77">
                <a:extLst>
                  <a:ext uri="{FF2B5EF4-FFF2-40B4-BE49-F238E27FC236}">
                    <a16:creationId xmlns:a16="http://schemas.microsoft.com/office/drawing/2014/main" id="{BB33D996-7673-921E-7B9F-4FC87836A5CC}"/>
                  </a:ext>
                </a:extLst>
              </p:cNvPr>
              <p:cNvGrpSpPr>
                <a:grpSpLocks/>
              </p:cNvGrpSpPr>
              <p:nvPr/>
            </p:nvGrpSpPr>
            <p:grpSpPr bwMode="auto">
              <a:xfrm>
                <a:off x="935" y="3072"/>
                <a:ext cx="1238" cy="384"/>
                <a:chOff x="935" y="3072"/>
                <a:chExt cx="1238" cy="384"/>
              </a:xfrm>
            </p:grpSpPr>
            <p:sp>
              <p:nvSpPr>
                <p:cNvPr id="7202" name="Rectangle 78">
                  <a:extLst>
                    <a:ext uri="{FF2B5EF4-FFF2-40B4-BE49-F238E27FC236}">
                      <a16:creationId xmlns:a16="http://schemas.microsoft.com/office/drawing/2014/main" id="{6F225869-2C0E-F5A1-9975-60CFC25CBD79}"/>
                    </a:ext>
                  </a:extLst>
                </p:cNvPr>
                <p:cNvSpPr>
                  <a:spLocks noChangeArrowheads="1"/>
                </p:cNvSpPr>
                <p:nvPr/>
              </p:nvSpPr>
              <p:spPr bwMode="auto">
                <a:xfrm>
                  <a:off x="978" y="3072"/>
                  <a:ext cx="11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系谱分析、概率论</a:t>
                  </a:r>
                </a:p>
                <a:p>
                  <a:pPr algn="just">
                    <a:spcBef>
                      <a:spcPct val="0"/>
                    </a:spcBef>
                    <a:buClrTx/>
                    <a:buFontTx/>
                    <a:buNone/>
                  </a:pPr>
                  <a:endParaRPr lang="en-US" altLang="zh-CN" sz="2000" b="1">
                    <a:latin typeface="Times New Roman" panose="02020603050405020304" pitchFamily="18" charset="0"/>
                  </a:endParaRPr>
                </a:p>
              </p:txBody>
            </p:sp>
            <p:sp>
              <p:nvSpPr>
                <p:cNvPr id="7203" name="Rectangle 79">
                  <a:extLst>
                    <a:ext uri="{FF2B5EF4-FFF2-40B4-BE49-F238E27FC236}">
                      <a16:creationId xmlns:a16="http://schemas.microsoft.com/office/drawing/2014/main" id="{29348F22-647E-6248-EFE2-0650A6344410}"/>
                    </a:ext>
                  </a:extLst>
                </p:cNvPr>
                <p:cNvSpPr>
                  <a:spLocks noChangeArrowheads="1"/>
                </p:cNvSpPr>
                <p:nvPr/>
              </p:nvSpPr>
              <p:spPr bwMode="auto">
                <a:xfrm>
                  <a:off x="935" y="3072"/>
                  <a:ext cx="1238"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nvGrpSpPr>
              <p:cNvPr id="7199" name="Group 80">
                <a:extLst>
                  <a:ext uri="{FF2B5EF4-FFF2-40B4-BE49-F238E27FC236}">
                    <a16:creationId xmlns:a16="http://schemas.microsoft.com/office/drawing/2014/main" id="{5E7E7817-C61F-FB19-C69A-DB778E93BB64}"/>
                  </a:ext>
                </a:extLst>
              </p:cNvPr>
              <p:cNvGrpSpPr>
                <a:grpSpLocks/>
              </p:cNvGrpSpPr>
              <p:nvPr/>
            </p:nvGrpSpPr>
            <p:grpSpPr bwMode="auto">
              <a:xfrm>
                <a:off x="2173" y="3072"/>
                <a:ext cx="1436" cy="384"/>
                <a:chOff x="2173" y="3072"/>
                <a:chExt cx="1436" cy="384"/>
              </a:xfrm>
            </p:grpSpPr>
            <p:sp>
              <p:nvSpPr>
                <p:cNvPr id="7200" name="Rectangle 81">
                  <a:extLst>
                    <a:ext uri="{FF2B5EF4-FFF2-40B4-BE49-F238E27FC236}">
                      <a16:creationId xmlns:a16="http://schemas.microsoft.com/office/drawing/2014/main" id="{39343C83-1FCA-897B-92C9-797418C13B47}"/>
                    </a:ext>
                  </a:extLst>
                </p:cNvPr>
                <p:cNvSpPr>
                  <a:spLocks noChangeArrowheads="1"/>
                </p:cNvSpPr>
                <p:nvPr/>
              </p:nvSpPr>
              <p:spPr bwMode="auto">
                <a:xfrm>
                  <a:off x="2216" y="3072"/>
                  <a:ext cx="135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FontTx/>
                    <a:buNone/>
                  </a:pPr>
                  <a:r>
                    <a:rPr lang="zh-CN" altLang="en-US" sz="2000">
                      <a:latin typeface="黑体" panose="02010609060101010101" pitchFamily="49" charset="-122"/>
                      <a:ea typeface="黑体" panose="02010609060101010101" pitchFamily="49" charset="-122"/>
                    </a:rPr>
                    <a:t>生物统计</a:t>
                  </a:r>
                </a:p>
                <a:p>
                  <a:pPr algn="just">
                    <a:spcBef>
                      <a:spcPct val="0"/>
                    </a:spcBef>
                    <a:buClrTx/>
                    <a:buFontTx/>
                    <a:buNone/>
                  </a:pPr>
                  <a:endParaRPr lang="en-US" altLang="zh-CN" sz="2000">
                    <a:latin typeface="Times New Roman" panose="02020603050405020304" pitchFamily="18" charset="0"/>
                  </a:endParaRPr>
                </a:p>
              </p:txBody>
            </p:sp>
            <p:sp>
              <p:nvSpPr>
                <p:cNvPr id="7201" name="Rectangle 82">
                  <a:extLst>
                    <a:ext uri="{FF2B5EF4-FFF2-40B4-BE49-F238E27FC236}">
                      <a16:creationId xmlns:a16="http://schemas.microsoft.com/office/drawing/2014/main" id="{F3C1AA21-4218-EA50-80E9-47D256D6C327}"/>
                    </a:ext>
                  </a:extLst>
                </p:cNvPr>
                <p:cNvSpPr>
                  <a:spLocks noChangeArrowheads="1"/>
                </p:cNvSpPr>
                <p:nvPr/>
              </p:nvSpPr>
              <p:spPr bwMode="auto">
                <a:xfrm>
                  <a:off x="2173" y="3072"/>
                  <a:ext cx="1436" cy="384"/>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grpSp>
        <p:sp>
          <p:nvSpPr>
            <p:cNvPr id="7173" name="Rectangle 83">
              <a:extLst>
                <a:ext uri="{FF2B5EF4-FFF2-40B4-BE49-F238E27FC236}">
                  <a16:creationId xmlns:a16="http://schemas.microsoft.com/office/drawing/2014/main" id="{9B7FB6EC-24D4-D4AD-FBA5-D9A1BE6A197C}"/>
                </a:ext>
              </a:extLst>
            </p:cNvPr>
            <p:cNvSpPr>
              <a:spLocks noChangeArrowheads="1"/>
            </p:cNvSpPr>
            <p:nvPr/>
          </p:nvSpPr>
          <p:spPr bwMode="auto">
            <a:xfrm>
              <a:off x="-3" y="-3"/>
              <a:ext cx="3615" cy="34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00E7F252-37DF-C2C6-3F45-9C59D9173625}"/>
              </a:ext>
            </a:extLst>
          </p:cNvPr>
          <p:cNvSpPr>
            <a:spLocks noGrp="1" noChangeArrowheads="1"/>
          </p:cNvSpPr>
          <p:nvPr>
            <p:ph type="title"/>
          </p:nvPr>
        </p:nvSpPr>
        <p:spPr/>
        <p:txBody>
          <a:bodyPr/>
          <a:lstStyle/>
          <a:p>
            <a:endParaRPr lang="zh-CN" altLang="en-US"/>
          </a:p>
        </p:txBody>
      </p:sp>
      <p:pic>
        <p:nvPicPr>
          <p:cNvPr id="36867" name="内容占位符 5" descr="image199.tif">
            <a:extLst>
              <a:ext uri="{FF2B5EF4-FFF2-40B4-BE49-F238E27FC236}">
                <a16:creationId xmlns:a16="http://schemas.microsoft.com/office/drawing/2014/main" id="{63759FF2-4527-CA35-AE2F-AE253225A0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1775" y="1752600"/>
            <a:ext cx="8791575" cy="3429000"/>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6E7D0952-42EF-6A0D-2EC9-893DE26789D1}"/>
              </a:ext>
            </a:extLst>
          </p:cNvPr>
          <p:cNvSpPr>
            <a:spLocks noGrp="1" noChangeArrowheads="1"/>
          </p:cNvSpPr>
          <p:nvPr>
            <p:ph type="title"/>
          </p:nvPr>
        </p:nvSpPr>
        <p:spPr/>
        <p:txBody>
          <a:bodyPr/>
          <a:lstStyle/>
          <a:p>
            <a:endParaRPr lang="zh-CN" altLang="en-US"/>
          </a:p>
        </p:txBody>
      </p:sp>
      <p:pic>
        <p:nvPicPr>
          <p:cNvPr id="37891" name="内容占位符 3" descr="1541825730-3837-1c3b61bd45729ba94559ad740b84">
            <a:extLst>
              <a:ext uri="{FF2B5EF4-FFF2-40B4-BE49-F238E27FC236}">
                <a16:creationId xmlns:a16="http://schemas.microsoft.com/office/drawing/2014/main" id="{D8DC9710-02D7-795A-BEDC-C1FE648D671F}"/>
              </a:ext>
            </a:extLst>
          </p:cNvPr>
          <p:cNvPicPr>
            <a:picLocks noChangeAspect="1" noChangeArrowheads="1"/>
          </p:cNvPicPr>
          <p:nvPr>
            <p:ph idx="1"/>
            <p:custDataLst>
              <p:tags r:id="rId1"/>
            </p:custDataLst>
          </p:nvPr>
        </p:nvPicPr>
        <p:blipFill>
          <a:blip r:embed="rId3">
            <a:extLst>
              <a:ext uri="{28A0092B-C50C-407E-A947-70E740481C1C}">
                <a14:useLocalDpi xmlns:a14="http://schemas.microsoft.com/office/drawing/2010/main" val="0"/>
              </a:ext>
            </a:extLst>
          </a:blip>
          <a:srcRect/>
          <a:stretch>
            <a:fillRect/>
          </a:stretch>
        </p:blipFill>
        <p:spPr>
          <a:xfrm>
            <a:off x="254000" y="838200"/>
            <a:ext cx="8613775" cy="52578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a:extLst>
              <a:ext uri="{FF2B5EF4-FFF2-40B4-BE49-F238E27FC236}">
                <a16:creationId xmlns:a16="http://schemas.microsoft.com/office/drawing/2014/main" id="{DBD8E5B3-0231-C1F2-51F6-E982F39784F1}"/>
              </a:ext>
            </a:extLst>
          </p:cNvPr>
          <p:cNvSpPr>
            <a:spLocks noGrp="1" noChangeArrowheads="1"/>
          </p:cNvSpPr>
          <p:nvPr>
            <p:ph idx="1"/>
          </p:nvPr>
        </p:nvSpPr>
        <p:spPr>
          <a:xfrm>
            <a:off x="381000" y="990600"/>
            <a:ext cx="8229600" cy="4495800"/>
          </a:xfrm>
        </p:spPr>
        <p:txBody>
          <a:bodyPr/>
          <a:lstStyle/>
          <a:p>
            <a:pPr marL="0" indent="0">
              <a:lnSpc>
                <a:spcPct val="120000"/>
              </a:lnSpc>
              <a:buFontTx/>
              <a:buNone/>
              <a:defRPr/>
            </a:pPr>
            <a:r>
              <a:rPr lang="zh-CN" altLang="en-US" sz="2800" dirty="0">
                <a:latin typeface="Comic Sans MS" panose="030F0702030302020204" pitchFamily="66" charset="0"/>
                <a:ea typeface="黑体" panose="02010609060101010101" pitchFamily="49" charset="-122"/>
              </a:rPr>
              <a:t>简而言之，</a:t>
            </a:r>
            <a:r>
              <a:rPr lang="en-US" altLang="zh-CN" sz="2800" dirty="0">
                <a:latin typeface="Comic Sans MS" panose="030F0702030302020204" pitchFamily="66" charset="0"/>
                <a:ea typeface="黑体" panose="02010609060101010101" pitchFamily="49" charset="-122"/>
              </a:rPr>
              <a:t>QTL</a:t>
            </a:r>
            <a:r>
              <a:rPr lang="zh-CN" altLang="en-US" sz="2800" dirty="0">
                <a:latin typeface="Comic Sans MS" panose="030F0702030302020204" pitchFamily="66" charset="0"/>
                <a:ea typeface="黑体" panose="02010609060101010101" pitchFamily="49" charset="-122"/>
              </a:rPr>
              <a:t>定位一般包括以下步骤：</a:t>
            </a:r>
          </a:p>
          <a:p>
            <a:pPr>
              <a:lnSpc>
                <a:spcPct val="120000"/>
              </a:lnSpc>
              <a:buFontTx/>
              <a:buNone/>
              <a:defRPr/>
            </a:pPr>
            <a:r>
              <a:rPr lang="zh-CN" altLang="en-US" sz="2400" dirty="0">
                <a:solidFill>
                  <a:srgbClr val="FFFF00"/>
                </a:solidFill>
                <a:latin typeface="+mn-ea"/>
              </a:rPr>
              <a:t>确定和筛选遗传标记</a:t>
            </a:r>
            <a:endParaRPr lang="en-US" altLang="zh-CN" sz="2400" dirty="0">
              <a:solidFill>
                <a:srgbClr val="FFFF00"/>
              </a:solidFill>
              <a:latin typeface="+mn-ea"/>
            </a:endParaRPr>
          </a:p>
          <a:p>
            <a:pPr>
              <a:lnSpc>
                <a:spcPct val="120000"/>
              </a:lnSpc>
              <a:buFontTx/>
              <a:buNone/>
              <a:defRPr/>
            </a:pPr>
            <a:r>
              <a:rPr lang="zh-CN" altLang="en-US" sz="2400" dirty="0">
                <a:solidFill>
                  <a:srgbClr val="FFFF00"/>
                </a:solidFill>
                <a:latin typeface="+mn-ea"/>
              </a:rPr>
              <a:t>   构建作图群体</a:t>
            </a:r>
          </a:p>
          <a:p>
            <a:pPr>
              <a:lnSpc>
                <a:spcPct val="120000"/>
              </a:lnSpc>
              <a:buFontTx/>
              <a:buNone/>
              <a:defRPr/>
            </a:pPr>
            <a:r>
              <a:rPr lang="zh-CN" altLang="en-US" sz="2400" dirty="0">
                <a:solidFill>
                  <a:srgbClr val="FFFF00"/>
                </a:solidFill>
                <a:latin typeface="+mn-ea"/>
              </a:rPr>
              <a:t>       检测和分析标记（检测分离世代群体中每一个   </a:t>
            </a:r>
          </a:p>
          <a:p>
            <a:pPr>
              <a:lnSpc>
                <a:spcPct val="120000"/>
              </a:lnSpc>
              <a:buFontTx/>
              <a:buNone/>
              <a:defRPr/>
            </a:pPr>
            <a:r>
              <a:rPr lang="zh-CN" altLang="en-US" sz="2400" dirty="0">
                <a:solidFill>
                  <a:srgbClr val="FFFF00"/>
                </a:solidFill>
                <a:latin typeface="+mn-ea"/>
              </a:rPr>
              <a:t>                  体的标记基因型值和数量性状值）</a:t>
            </a:r>
          </a:p>
          <a:p>
            <a:pPr>
              <a:lnSpc>
                <a:spcPct val="120000"/>
              </a:lnSpc>
              <a:buFontTx/>
              <a:buNone/>
              <a:defRPr/>
            </a:pPr>
            <a:r>
              <a:rPr lang="zh-CN" altLang="en-US" sz="2400" dirty="0">
                <a:solidFill>
                  <a:srgbClr val="FFFF00"/>
                </a:solidFill>
                <a:latin typeface="+mn-ea"/>
              </a:rPr>
              <a:t>          测量数量性状</a:t>
            </a:r>
          </a:p>
          <a:p>
            <a:pPr>
              <a:lnSpc>
                <a:spcPct val="120000"/>
              </a:lnSpc>
              <a:buFontTx/>
              <a:buNone/>
              <a:defRPr/>
            </a:pPr>
            <a:r>
              <a:rPr lang="zh-CN" altLang="en-US" sz="2400" dirty="0">
                <a:solidFill>
                  <a:srgbClr val="FFFF00"/>
                </a:solidFill>
                <a:latin typeface="+mn-ea"/>
              </a:rPr>
              <a:t>               统计分析（数量性状位点定位）等步骤</a:t>
            </a:r>
          </a:p>
          <a:p>
            <a:pPr>
              <a:lnSpc>
                <a:spcPct val="120000"/>
              </a:lnSpc>
              <a:buFontTx/>
              <a:buNone/>
              <a:defRPr/>
            </a:pPr>
            <a:endParaRPr lang="en-US" altLang="zh-CN" sz="2400" dirty="0">
              <a:solidFill>
                <a:srgbClr val="FFFF00"/>
              </a:solidFill>
              <a:latin typeface="Comic Sans MS" panose="030F0702030302020204" pitchFamily="66" charset="0"/>
              <a:ea typeface="黑体" panose="02010609060101010101" pitchFamily="49"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a:extLst>
              <a:ext uri="{FF2B5EF4-FFF2-40B4-BE49-F238E27FC236}">
                <a16:creationId xmlns:a16="http://schemas.microsoft.com/office/drawing/2014/main" id="{70625B3B-2AD4-13CF-E4D6-51FC2A5CCB66}"/>
              </a:ext>
            </a:extLst>
          </p:cNvPr>
          <p:cNvSpPr>
            <a:spLocks noGrp="1" noChangeArrowheads="1"/>
          </p:cNvSpPr>
          <p:nvPr>
            <p:ph type="title"/>
          </p:nvPr>
        </p:nvSpPr>
        <p:spPr>
          <a:xfrm>
            <a:off x="609600" y="609600"/>
            <a:ext cx="8229600" cy="685800"/>
          </a:xfrm>
        </p:spPr>
        <p:txBody>
          <a:bodyPr/>
          <a:lstStyle/>
          <a:p>
            <a:pPr algn="l"/>
            <a:r>
              <a:rPr lang="en-US" altLang="zh-CN" sz="2800">
                <a:solidFill>
                  <a:srgbClr val="FFFF00"/>
                </a:solidFill>
                <a:latin typeface="Comic Sans MS" panose="030F0702030302020204" pitchFamily="66" charset="0"/>
                <a:ea typeface="黑体" panose="02010609060101010101" pitchFamily="49" charset="-122"/>
              </a:rPr>
              <a:t>6.3.3QTL</a:t>
            </a:r>
            <a:r>
              <a:rPr lang="zh-CN" altLang="en-US" sz="2800">
                <a:solidFill>
                  <a:srgbClr val="FFFF00"/>
                </a:solidFill>
                <a:latin typeface="Comic Sans MS" panose="030F0702030302020204" pitchFamily="66" charset="0"/>
                <a:ea typeface="黑体" panose="02010609060101010101" pitchFamily="49" charset="-122"/>
              </a:rPr>
              <a:t>区间定位</a:t>
            </a:r>
            <a:br>
              <a:rPr lang="zh-CN" altLang="en-US" sz="2800">
                <a:solidFill>
                  <a:srgbClr val="FFFF00"/>
                </a:solidFill>
                <a:latin typeface="Comic Sans MS" panose="030F0702030302020204" pitchFamily="66" charset="0"/>
                <a:ea typeface="黑体" panose="02010609060101010101" pitchFamily="49" charset="-122"/>
              </a:rPr>
            </a:br>
            <a:endParaRPr lang="zh-CN" altLang="en-US" sz="2800">
              <a:solidFill>
                <a:srgbClr val="FFFF00"/>
              </a:solidFill>
              <a:latin typeface="Comic Sans MS" panose="030F0702030302020204" pitchFamily="66" charset="0"/>
              <a:ea typeface="黑体" panose="02010609060101010101" pitchFamily="49" charset="-122"/>
            </a:endParaRPr>
          </a:p>
        </p:txBody>
      </p:sp>
      <p:sp>
        <p:nvSpPr>
          <p:cNvPr id="39939" name="内容占位符 2">
            <a:extLst>
              <a:ext uri="{FF2B5EF4-FFF2-40B4-BE49-F238E27FC236}">
                <a16:creationId xmlns:a16="http://schemas.microsoft.com/office/drawing/2014/main" id="{BE6B281F-559A-15B2-F824-9661E715E4BA}"/>
              </a:ext>
            </a:extLst>
          </p:cNvPr>
          <p:cNvSpPr>
            <a:spLocks noGrp="1" noChangeArrowheads="1"/>
          </p:cNvSpPr>
          <p:nvPr>
            <p:ph idx="1"/>
          </p:nvPr>
        </p:nvSpPr>
        <p:spPr>
          <a:xfrm>
            <a:off x="457200" y="1066800"/>
            <a:ext cx="8229600" cy="4495800"/>
          </a:xfrm>
        </p:spPr>
        <p:txBody>
          <a:bodyPr/>
          <a:lstStyle/>
          <a:p>
            <a:pPr marL="0" indent="0">
              <a:lnSpc>
                <a:spcPts val="3800"/>
              </a:lnSpc>
              <a:spcBef>
                <a:spcPct val="0"/>
              </a:spcBef>
              <a:buFontTx/>
              <a:buNone/>
            </a:pPr>
            <a:r>
              <a:rPr lang="zh-CN" altLang="en-US" sz="2400">
                <a:latin typeface="Comic Sans MS" panose="030F0702030302020204" pitchFamily="66" charset="0"/>
                <a:ea typeface="黑体" panose="02010609060101010101" pitchFamily="49" charset="-122"/>
              </a:rPr>
              <a:t> 利用两个相邻的分子标记检测和定位处于其间的</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，即所谓</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区间定位法。该方法的运用需要借助</a:t>
            </a:r>
            <a:r>
              <a:rPr lang="zh-CN" altLang="en-US" sz="2400">
                <a:solidFill>
                  <a:srgbClr val="FFFF00"/>
                </a:solidFill>
                <a:latin typeface="Comic Sans MS" panose="030F0702030302020204" pitchFamily="66" charset="0"/>
                <a:ea typeface="黑体" panose="02010609060101010101" pitchFamily="49" charset="-122"/>
              </a:rPr>
              <a:t>最大似然法及其相关的</a:t>
            </a:r>
            <a:r>
              <a:rPr lang="en-US" altLang="zh-CN" sz="2400">
                <a:solidFill>
                  <a:srgbClr val="FF0000"/>
                </a:solidFill>
                <a:latin typeface="Comic Sans MS" panose="030F0702030302020204" pitchFamily="66" charset="0"/>
                <a:ea typeface="黑体" panose="02010609060101010101" pitchFamily="49" charset="-122"/>
              </a:rPr>
              <a:t>LOD</a:t>
            </a:r>
            <a:r>
              <a:rPr lang="zh-CN" altLang="en-US" sz="2400">
                <a:solidFill>
                  <a:srgbClr val="FF0000"/>
                </a:solidFill>
                <a:latin typeface="Comic Sans MS" panose="030F0702030302020204" pitchFamily="66" charset="0"/>
                <a:ea typeface="黑体" panose="02010609060101010101" pitchFamily="49" charset="-122"/>
              </a:rPr>
              <a:t>值</a:t>
            </a:r>
            <a:r>
              <a:rPr lang="zh-CN" altLang="en-US" sz="2400">
                <a:solidFill>
                  <a:srgbClr val="FFFF00"/>
                </a:solidFill>
                <a:latin typeface="Comic Sans MS" panose="030F0702030302020204" pitchFamily="66" charset="0"/>
                <a:ea typeface="黑体" panose="02010609060101010101" pitchFamily="49" charset="-122"/>
              </a:rPr>
              <a:t>来进行数据处理和判定</a:t>
            </a:r>
            <a:r>
              <a:rPr lang="zh-CN" altLang="en-US" sz="2400">
                <a:latin typeface="Comic Sans MS" panose="030F0702030302020204" pitchFamily="66" charset="0"/>
                <a:ea typeface="黑体" panose="02010609060101010101" pitchFamily="49" charset="-122"/>
              </a:rPr>
              <a:t>。</a:t>
            </a:r>
          </a:p>
          <a:p>
            <a:pPr marL="0" indent="0">
              <a:lnSpc>
                <a:spcPts val="3800"/>
              </a:lnSpc>
              <a:spcBef>
                <a:spcPct val="0"/>
              </a:spcBef>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在</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的区间定位中，需要计算出某</a:t>
            </a:r>
            <a:r>
              <a:rPr lang="en-US" altLang="zh-CN" sz="2400">
                <a:latin typeface="Comic Sans MS" panose="030F0702030302020204" pitchFamily="66" charset="0"/>
                <a:ea typeface="黑体" panose="02010609060101010101" pitchFamily="49" charset="-122"/>
              </a:rPr>
              <a:t>QTL</a:t>
            </a:r>
            <a:r>
              <a:rPr lang="zh-CN" altLang="en-US" sz="2400">
                <a:latin typeface="Comic Sans MS" panose="030F0702030302020204" pitchFamily="66" charset="0"/>
                <a:ea typeface="黑体" panose="02010609060101010101" pitchFamily="49" charset="-122"/>
              </a:rPr>
              <a:t>在两个相邻的分子标记区间中各位置的</a:t>
            </a:r>
            <a:r>
              <a:rPr lang="en-US" altLang="zh-CN" sz="2400">
                <a:latin typeface="Comic Sans MS" panose="030F0702030302020204" pitchFamily="66" charset="0"/>
                <a:ea typeface="黑体" panose="02010609060101010101" pitchFamily="49" charset="-122"/>
              </a:rPr>
              <a:t>LOD</a:t>
            </a:r>
            <a:r>
              <a:rPr lang="zh-CN" altLang="en-US" sz="2400">
                <a:latin typeface="Comic Sans MS" panose="030F0702030302020204" pitchFamily="66" charset="0"/>
                <a:ea typeface="黑体" panose="02010609060101010101" pitchFamily="49" charset="-122"/>
              </a:rPr>
              <a:t>值，而</a:t>
            </a:r>
            <a:r>
              <a:rPr lang="en-US" altLang="zh-CN" sz="2400">
                <a:latin typeface="Comic Sans MS" panose="030F0702030302020204" pitchFamily="66" charset="0"/>
                <a:ea typeface="黑体" panose="02010609060101010101" pitchFamily="49" charset="-122"/>
              </a:rPr>
              <a:t>LOD</a:t>
            </a:r>
            <a:r>
              <a:rPr lang="zh-CN" altLang="en-US" sz="2400">
                <a:latin typeface="Comic Sans MS" panose="030F0702030302020204" pitchFamily="66" charset="0"/>
                <a:ea typeface="黑体" panose="02010609060101010101" pitchFamily="49" charset="-122"/>
              </a:rPr>
              <a:t>值是似然比</a:t>
            </a:r>
            <a:r>
              <a:rPr lang="en-US" altLang="zh-CN" sz="2400">
                <a:latin typeface="Comic Sans MS" panose="030F0702030302020204" pitchFamily="66" charset="0"/>
                <a:ea typeface="黑体" panose="02010609060101010101" pitchFamily="49" charset="-122"/>
              </a:rPr>
              <a:t>L/L</a:t>
            </a:r>
            <a:r>
              <a:rPr lang="en-US" altLang="zh-CN" sz="2400" baseline="-25000">
                <a:latin typeface="Comic Sans MS" panose="030F0702030302020204" pitchFamily="66" charset="0"/>
                <a:ea typeface="黑体" panose="02010609060101010101" pitchFamily="49" charset="-122"/>
              </a:rPr>
              <a:t>0</a:t>
            </a:r>
            <a:r>
              <a:rPr lang="zh-CN" altLang="en-US" sz="2400">
                <a:latin typeface="Comic Sans MS" panose="030F0702030302020204" pitchFamily="66" charset="0"/>
                <a:ea typeface="黑体" panose="02010609060101010101" pitchFamily="49" charset="-122"/>
              </a:rPr>
              <a:t>的常用对数来表示的，即：</a:t>
            </a:r>
          </a:p>
        </p:txBody>
      </p:sp>
      <p:pic>
        <p:nvPicPr>
          <p:cNvPr id="39940" name="Picture 2">
            <a:extLst>
              <a:ext uri="{FF2B5EF4-FFF2-40B4-BE49-F238E27FC236}">
                <a16:creationId xmlns:a16="http://schemas.microsoft.com/office/drawing/2014/main" id="{BD137FDA-A120-AB26-9C5F-FE463DB425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343400"/>
            <a:ext cx="3108325"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C08F625F-14E7-F700-25A0-802A863A01D8}"/>
              </a:ext>
            </a:extLst>
          </p:cNvPr>
          <p:cNvSpPr>
            <a:spLocks noGrp="1" noChangeArrowheads="1"/>
          </p:cNvSpPr>
          <p:nvPr>
            <p:ph idx="1"/>
          </p:nvPr>
        </p:nvSpPr>
        <p:spPr>
          <a:xfrm>
            <a:off x="533400" y="1066800"/>
            <a:ext cx="8229600" cy="5105400"/>
          </a:xfrm>
        </p:spPr>
        <p:txBody>
          <a:bodyPr/>
          <a:lstStyle/>
          <a:p>
            <a:pPr marL="0" indent="0">
              <a:lnSpc>
                <a:spcPct val="150000"/>
              </a:lnSpc>
              <a:buFontTx/>
              <a:buNone/>
            </a:pPr>
            <a:r>
              <a:rPr lang="zh-CN" altLang="en-US" sz="2800">
                <a:latin typeface="黑体" panose="02010609060101010101" pitchFamily="49" charset="-122"/>
                <a:ea typeface="黑体" panose="02010609060101010101" pitchFamily="49" charset="-122"/>
              </a:rPr>
              <a:t>    </a:t>
            </a:r>
            <a:r>
              <a:rPr lang="en-US" altLang="zh-CN" sz="2800" i="1">
                <a:latin typeface="黑体" panose="02010609060101010101" pitchFamily="49" charset="-122"/>
                <a:ea typeface="黑体" panose="02010609060101010101" pitchFamily="49" charset="-122"/>
              </a:rPr>
              <a:t>L</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基因座之间存在连锁的概率。</a:t>
            </a:r>
          </a:p>
          <a:p>
            <a:pPr marL="0" indent="0">
              <a:lnSpc>
                <a:spcPct val="150000"/>
              </a:lnSpc>
              <a:buFontTx/>
              <a:buNone/>
            </a:pPr>
            <a:r>
              <a:rPr lang="en-US" altLang="zh-CN" sz="2800">
                <a:latin typeface="黑体" panose="02010609060101010101" pitchFamily="49" charset="-122"/>
                <a:ea typeface="黑体" panose="02010609060101010101" pitchFamily="49" charset="-122"/>
              </a:rPr>
              <a:t>    </a:t>
            </a:r>
            <a:r>
              <a:rPr lang="en-US" altLang="zh-CN" sz="2800" i="1">
                <a:latin typeface="黑体" panose="02010609060101010101" pitchFamily="49" charset="-122"/>
                <a:ea typeface="黑体" panose="02010609060101010101" pitchFamily="49" charset="-122"/>
              </a:rPr>
              <a:t>L</a:t>
            </a:r>
            <a:r>
              <a:rPr lang="en-US" altLang="zh-CN" sz="2800" baseline="-25000">
                <a:latin typeface="黑体" panose="02010609060101010101" pitchFamily="49" charset="-122"/>
                <a:ea typeface="黑体" panose="02010609060101010101" pitchFamily="49" charset="-122"/>
              </a:rPr>
              <a:t>0</a:t>
            </a:r>
            <a:r>
              <a:rPr lang="en-US" altLang="zh-CN" sz="2800">
                <a:latin typeface="黑体" panose="02010609060101010101" pitchFamily="49" charset="-122"/>
                <a:ea typeface="黑体" panose="02010609060101010101" pitchFamily="49" charset="-122"/>
              </a:rPr>
              <a:t>=</a:t>
            </a:r>
            <a:r>
              <a:rPr lang="zh-CN" altLang="en-US" sz="2800">
                <a:latin typeface="黑体" panose="02010609060101010101" pitchFamily="49" charset="-122"/>
                <a:ea typeface="黑体" panose="02010609060101010101" pitchFamily="49" charset="-122"/>
              </a:rPr>
              <a:t>不存在连锁的概率。</a:t>
            </a:r>
            <a:endParaRPr lang="en-US" altLang="zh-CN" sz="2800">
              <a:latin typeface="黑体" panose="02010609060101010101" pitchFamily="49" charset="-122"/>
              <a:ea typeface="黑体" panose="02010609060101010101" pitchFamily="49" charset="-122"/>
            </a:endParaRPr>
          </a:p>
          <a:p>
            <a:pPr marL="0" indent="0">
              <a:lnSpc>
                <a:spcPct val="150000"/>
              </a:lnSpc>
              <a:buFontTx/>
              <a:buNone/>
            </a:pPr>
            <a:r>
              <a:rPr lang="zh-CN" altLang="en-US" sz="2800">
                <a:latin typeface="黑体" panose="02010609060101010101" pitchFamily="49" charset="-122"/>
                <a:ea typeface="黑体" panose="02010609060101010101" pitchFamily="49" charset="-122"/>
              </a:rPr>
              <a:t>为了确定两对基因之间是否存在连锁，一般要求</a:t>
            </a:r>
            <a:r>
              <a:rPr lang="en-US" altLang="zh-CN" sz="2800">
                <a:latin typeface="黑体" panose="02010609060101010101" pitchFamily="49" charset="-122"/>
                <a:ea typeface="黑体" panose="02010609060101010101" pitchFamily="49" charset="-122"/>
              </a:rPr>
              <a:t> Lod</a:t>
            </a:r>
            <a:r>
              <a:rPr lang="zh-CN" altLang="en-US" sz="2800">
                <a:latin typeface="黑体" panose="02010609060101010101" pitchFamily="49" charset="-122"/>
                <a:ea typeface="黑体" panose="02010609060101010101" pitchFamily="49" charset="-122"/>
              </a:rPr>
              <a:t>值大于</a:t>
            </a:r>
            <a:r>
              <a:rPr lang="en-US" altLang="zh-CN" sz="2800">
                <a:latin typeface="黑体" panose="02010609060101010101" pitchFamily="49" charset="-122"/>
                <a:ea typeface="黑体" panose="02010609060101010101" pitchFamily="49" charset="-122"/>
              </a:rPr>
              <a:t>2</a:t>
            </a:r>
            <a:r>
              <a:rPr lang="zh-CN" altLang="en-US" sz="2800">
                <a:latin typeface="黑体" panose="02010609060101010101" pitchFamily="49" charset="-122"/>
                <a:ea typeface="黑体" panose="02010609060101010101" pitchFamily="49" charset="-122"/>
              </a:rPr>
              <a:t>或</a:t>
            </a:r>
            <a:r>
              <a:rPr lang="en-US" altLang="zh-CN" sz="2800">
                <a:latin typeface="黑体" panose="02010609060101010101" pitchFamily="49" charset="-122"/>
                <a:ea typeface="黑体" panose="02010609060101010101" pitchFamily="49" charset="-122"/>
              </a:rPr>
              <a:t>3</a:t>
            </a:r>
            <a:r>
              <a:rPr lang="zh-CN" altLang="en-US" sz="2800">
                <a:latin typeface="黑体" panose="02010609060101010101" pitchFamily="49" charset="-122"/>
                <a:ea typeface="黑体" panose="02010609060101010101" pitchFamily="49" charset="-12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F0959B3A-2CA2-84E3-2F33-D524DF252076}"/>
              </a:ext>
            </a:extLst>
          </p:cNvPr>
          <p:cNvSpPr>
            <a:spLocks noGrp="1" noChangeArrowheads="1"/>
          </p:cNvSpPr>
          <p:nvPr>
            <p:ph type="title"/>
          </p:nvPr>
        </p:nvSpPr>
        <p:spPr>
          <a:xfrm>
            <a:off x="457200" y="228600"/>
            <a:ext cx="8229600" cy="838200"/>
          </a:xfrm>
        </p:spPr>
        <p:txBody>
          <a:bodyPr/>
          <a:lstStyle/>
          <a:p>
            <a:r>
              <a:rPr lang="en-US" altLang="zh-CN">
                <a:solidFill>
                  <a:srgbClr val="FFFF00"/>
                </a:solidFill>
              </a:rPr>
              <a:t>LOD </a:t>
            </a:r>
            <a:r>
              <a:rPr lang="zh-CN" altLang="en-US">
                <a:solidFill>
                  <a:srgbClr val="FFFF00"/>
                </a:solidFill>
              </a:rPr>
              <a:t>的计算</a:t>
            </a:r>
          </a:p>
        </p:txBody>
      </p:sp>
      <p:pic>
        <p:nvPicPr>
          <p:cNvPr id="41987" name="内容占位符 3" descr="未标题-1.tif">
            <a:extLst>
              <a:ext uri="{FF2B5EF4-FFF2-40B4-BE49-F238E27FC236}">
                <a16:creationId xmlns:a16="http://schemas.microsoft.com/office/drawing/2014/main" id="{F4CAED4D-060B-E8B1-277D-2F5BC2D5E9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447800"/>
            <a:ext cx="4170363" cy="4419600"/>
          </a:xfrm>
        </p:spPr>
      </p:pic>
      <p:pic>
        <p:nvPicPr>
          <p:cNvPr id="41988" name="图片 4" descr="Nailpatellakleur1fotojanwij.jpg">
            <a:extLst>
              <a:ext uri="{FF2B5EF4-FFF2-40B4-BE49-F238E27FC236}">
                <a16:creationId xmlns:a16="http://schemas.microsoft.com/office/drawing/2014/main" id="{C6250606-1195-DE0D-C254-ED543B286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57200"/>
            <a:ext cx="1941513"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Box 5">
            <a:extLst>
              <a:ext uri="{FF2B5EF4-FFF2-40B4-BE49-F238E27FC236}">
                <a16:creationId xmlns:a16="http://schemas.microsoft.com/office/drawing/2014/main" id="{1E30B1E1-63F0-81E7-FEE9-4D65855F3DFA}"/>
              </a:ext>
            </a:extLst>
          </p:cNvPr>
          <p:cNvSpPr txBox="1">
            <a:spLocks noChangeArrowheads="1"/>
          </p:cNvSpPr>
          <p:nvPr/>
        </p:nvSpPr>
        <p:spPr bwMode="auto">
          <a:xfrm>
            <a:off x="5484813" y="2438400"/>
            <a:ext cx="3659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800">
                <a:solidFill>
                  <a:srgbClr val="FFFF00"/>
                </a:solidFill>
              </a:rPr>
              <a:t>指骨</a:t>
            </a:r>
            <a:r>
              <a:rPr lang="en-US" altLang="zh-CN" sz="1800">
                <a:solidFill>
                  <a:srgbClr val="FFFF00"/>
                </a:solidFill>
              </a:rPr>
              <a:t>-</a:t>
            </a:r>
            <a:r>
              <a:rPr lang="zh-CN" altLang="en-US" sz="1800">
                <a:solidFill>
                  <a:srgbClr val="FFFF00"/>
                </a:solidFill>
              </a:rPr>
              <a:t>髌骨综合征由显性基因</a:t>
            </a:r>
            <a:r>
              <a:rPr lang="en-US" altLang="zh-CN" sz="1800">
                <a:solidFill>
                  <a:srgbClr val="FFFF00"/>
                </a:solidFill>
              </a:rPr>
              <a:t>N</a:t>
            </a:r>
            <a:r>
              <a:rPr lang="zh-CN" altLang="en-US" sz="1800">
                <a:solidFill>
                  <a:srgbClr val="FFFF00"/>
                </a:solidFill>
              </a:rPr>
              <a:t>控制</a:t>
            </a:r>
          </a:p>
        </p:txBody>
      </p:sp>
      <p:pic>
        <p:nvPicPr>
          <p:cNvPr id="41990" name="图片 6" descr="未标题-1.png">
            <a:extLst>
              <a:ext uri="{FF2B5EF4-FFF2-40B4-BE49-F238E27FC236}">
                <a16:creationId xmlns:a16="http://schemas.microsoft.com/office/drawing/2014/main" id="{8506C5DC-3B1D-79F2-CFE9-7F8151EFF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0263" y="3211513"/>
            <a:ext cx="4503737"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内容占位符 4" descr="未标题-1.png">
            <a:extLst>
              <a:ext uri="{FF2B5EF4-FFF2-40B4-BE49-F238E27FC236}">
                <a16:creationId xmlns:a16="http://schemas.microsoft.com/office/drawing/2014/main" id="{8C17043B-B591-1C8D-1040-D47CAAB799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381000"/>
            <a:ext cx="4495800" cy="2555875"/>
          </a:xfrm>
        </p:spPr>
      </p:pic>
      <p:sp>
        <p:nvSpPr>
          <p:cNvPr id="43011" name="TextBox 5">
            <a:extLst>
              <a:ext uri="{FF2B5EF4-FFF2-40B4-BE49-F238E27FC236}">
                <a16:creationId xmlns:a16="http://schemas.microsoft.com/office/drawing/2014/main" id="{ACD0A0AB-642A-FB1B-53D2-85979E9E75ED}"/>
              </a:ext>
            </a:extLst>
          </p:cNvPr>
          <p:cNvSpPr txBox="1">
            <a:spLocks noChangeArrowheads="1"/>
          </p:cNvSpPr>
          <p:nvPr/>
        </p:nvSpPr>
        <p:spPr bwMode="auto">
          <a:xfrm>
            <a:off x="228600" y="3163888"/>
            <a:ext cx="8267700"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800">
                <a:solidFill>
                  <a:srgbClr val="FFFF00"/>
                </a:solidFill>
              </a:rPr>
              <a:t>若 </a:t>
            </a:r>
            <a:r>
              <a:rPr lang="en-US" altLang="zh-CN" sz="1800">
                <a:solidFill>
                  <a:srgbClr val="FFFF00"/>
                </a:solidFill>
              </a:rPr>
              <a:t>N </a:t>
            </a:r>
            <a:r>
              <a:rPr lang="zh-CN" altLang="en-US" sz="1800">
                <a:solidFill>
                  <a:srgbClr val="FFFF00"/>
                </a:solidFill>
              </a:rPr>
              <a:t>与 </a:t>
            </a:r>
            <a:r>
              <a:rPr lang="en-US" altLang="zh-CN" sz="1800">
                <a:solidFill>
                  <a:srgbClr val="FFFF00"/>
                </a:solidFill>
              </a:rPr>
              <a:t>A</a:t>
            </a:r>
            <a:r>
              <a:rPr lang="zh-CN" altLang="en-US" sz="1800">
                <a:solidFill>
                  <a:srgbClr val="FFFF00"/>
                </a:solidFill>
              </a:rPr>
              <a:t>（</a:t>
            </a:r>
            <a:r>
              <a:rPr lang="en-US" altLang="zh-CN" sz="1800">
                <a:solidFill>
                  <a:srgbClr val="FFFF00"/>
                </a:solidFill>
              </a:rPr>
              <a:t>B</a:t>
            </a:r>
            <a:r>
              <a:rPr lang="zh-CN" altLang="en-US" sz="1800">
                <a:solidFill>
                  <a:srgbClr val="FFFF00"/>
                </a:solidFill>
              </a:rPr>
              <a:t>，</a:t>
            </a:r>
            <a:r>
              <a:rPr lang="en-US" altLang="zh-CN" sz="1800">
                <a:solidFill>
                  <a:srgbClr val="FFFF00"/>
                </a:solidFill>
              </a:rPr>
              <a:t>i</a:t>
            </a:r>
            <a:r>
              <a:rPr lang="zh-CN" altLang="en-US" sz="1800">
                <a:solidFill>
                  <a:srgbClr val="FFFF00"/>
                </a:solidFill>
              </a:rPr>
              <a:t>）不连锁： </a:t>
            </a:r>
            <a:r>
              <a:rPr lang="en-US" altLang="zh-CN" sz="1800">
                <a:solidFill>
                  <a:srgbClr val="FFFF00"/>
                </a:solidFill>
              </a:rPr>
              <a:t>NA (1/2*1/2)   X ni  (1)  -</a:t>
            </a:r>
            <a:r>
              <a:rPr lang="en-US" altLang="zh-CN" sz="1800">
                <a:solidFill>
                  <a:srgbClr val="FFFF00"/>
                </a:solidFill>
                <a:sym typeface="Wingdings" panose="05000000000000000000" pitchFamily="2" charset="2"/>
              </a:rPr>
              <a:t>  NnAi  </a:t>
            </a:r>
            <a:r>
              <a:rPr lang="zh-CN" altLang="en-US" sz="1800">
                <a:solidFill>
                  <a:srgbClr val="FFFF00"/>
                </a:solidFill>
                <a:sym typeface="Wingdings" panose="05000000000000000000" pitchFamily="2" charset="2"/>
              </a:rPr>
              <a:t>的概率为</a:t>
            </a:r>
            <a:r>
              <a:rPr lang="en-US" altLang="zh-CN" sz="1800">
                <a:solidFill>
                  <a:srgbClr val="FFFF00"/>
                </a:solidFill>
                <a:sym typeface="Wingdings" panose="05000000000000000000" pitchFamily="2" charset="2"/>
              </a:rPr>
              <a:t>1/4(25%)</a:t>
            </a:r>
          </a:p>
          <a:p>
            <a:pPr>
              <a:spcBef>
                <a:spcPct val="0"/>
              </a:spcBef>
              <a:buClrTx/>
              <a:buFontTx/>
              <a:buNone/>
            </a:pPr>
            <a:endParaRPr lang="en-US" altLang="zh-CN" sz="1800">
              <a:solidFill>
                <a:srgbClr val="FFFF00"/>
              </a:solidFill>
              <a:sym typeface="Wingdings" panose="05000000000000000000" pitchFamily="2" charset="2"/>
            </a:endParaRPr>
          </a:p>
          <a:p>
            <a:pPr>
              <a:spcBef>
                <a:spcPct val="0"/>
              </a:spcBef>
              <a:buClrTx/>
              <a:buFontTx/>
              <a:buNone/>
            </a:pPr>
            <a:r>
              <a:rPr lang="en-US" altLang="zh-CN" sz="1800">
                <a:solidFill>
                  <a:srgbClr val="FFFF00"/>
                </a:solidFill>
              </a:rPr>
              <a:t>L0= (0.25)</a:t>
            </a:r>
            <a:r>
              <a:rPr lang="en-US" altLang="zh-CN" sz="1800" baseline="30000">
                <a:solidFill>
                  <a:srgbClr val="FFFF00"/>
                </a:solidFill>
              </a:rPr>
              <a:t>8</a:t>
            </a:r>
          </a:p>
          <a:p>
            <a:pPr>
              <a:spcBef>
                <a:spcPct val="0"/>
              </a:spcBef>
              <a:buClrTx/>
              <a:buFontTx/>
              <a:buNone/>
            </a:pPr>
            <a:endParaRPr lang="en-US" altLang="zh-CN" sz="1800">
              <a:solidFill>
                <a:srgbClr val="FFFF00"/>
              </a:solidFill>
            </a:endParaRPr>
          </a:p>
          <a:p>
            <a:pPr>
              <a:spcBef>
                <a:spcPct val="0"/>
              </a:spcBef>
              <a:buClrTx/>
              <a:buFontTx/>
              <a:buNone/>
            </a:pPr>
            <a:r>
              <a:rPr lang="zh-CN" altLang="en-US" sz="1800">
                <a:solidFill>
                  <a:srgbClr val="FFFF00"/>
                </a:solidFill>
              </a:rPr>
              <a:t>若 </a:t>
            </a:r>
            <a:r>
              <a:rPr lang="en-US" altLang="zh-CN" sz="1800">
                <a:solidFill>
                  <a:srgbClr val="FFFF00"/>
                </a:solidFill>
              </a:rPr>
              <a:t>N——A  </a:t>
            </a:r>
            <a:r>
              <a:rPr lang="zh-CN" altLang="en-US" sz="1800">
                <a:solidFill>
                  <a:srgbClr val="FFFF00"/>
                </a:solidFill>
              </a:rPr>
              <a:t>及 </a:t>
            </a:r>
            <a:r>
              <a:rPr lang="en-US" altLang="zh-CN" sz="1800">
                <a:solidFill>
                  <a:srgbClr val="FFFF00"/>
                </a:solidFill>
              </a:rPr>
              <a:t>n——B</a:t>
            </a:r>
            <a:r>
              <a:rPr lang="zh-CN" altLang="en-US" sz="1800">
                <a:solidFill>
                  <a:srgbClr val="FFFF00"/>
                </a:solidFill>
              </a:rPr>
              <a:t>连锁，</a:t>
            </a:r>
            <a:r>
              <a:rPr lang="en-US" altLang="zh-CN" sz="1800">
                <a:solidFill>
                  <a:srgbClr val="FFFF00"/>
                </a:solidFill>
              </a:rPr>
              <a:t>n——A</a:t>
            </a:r>
            <a:r>
              <a:rPr lang="zh-CN" altLang="en-US" sz="1800">
                <a:solidFill>
                  <a:srgbClr val="FFFF00"/>
                </a:solidFill>
              </a:rPr>
              <a:t>为重组型，重组率</a:t>
            </a:r>
            <a:r>
              <a:rPr lang="en-US" altLang="zh-CN" sz="1800">
                <a:solidFill>
                  <a:srgbClr val="FFFF00"/>
                </a:solidFill>
              </a:rPr>
              <a:t>=   1/8=12.5%</a:t>
            </a:r>
          </a:p>
          <a:p>
            <a:pPr>
              <a:spcBef>
                <a:spcPct val="0"/>
              </a:spcBef>
              <a:buClrTx/>
              <a:buFontTx/>
              <a:buNone/>
            </a:pPr>
            <a:endParaRPr lang="en-US" altLang="zh-CN" sz="1800">
              <a:solidFill>
                <a:srgbClr val="FFFF00"/>
              </a:solidFill>
            </a:endParaRPr>
          </a:p>
          <a:p>
            <a:pPr>
              <a:spcBef>
                <a:spcPct val="0"/>
              </a:spcBef>
              <a:buClrTx/>
              <a:buFontTx/>
              <a:buNone/>
            </a:pPr>
            <a:r>
              <a:rPr lang="en-US" altLang="zh-CN" sz="1800">
                <a:solidFill>
                  <a:srgbClr val="FFFF00"/>
                </a:solidFill>
              </a:rPr>
              <a:t>N——A  </a:t>
            </a:r>
            <a:r>
              <a:rPr lang="zh-CN" altLang="en-US" sz="1800">
                <a:solidFill>
                  <a:srgbClr val="FFFF00"/>
                </a:solidFill>
              </a:rPr>
              <a:t>的概率为 （</a:t>
            </a:r>
            <a:r>
              <a:rPr lang="en-US" altLang="zh-CN" sz="1800">
                <a:solidFill>
                  <a:srgbClr val="FFFF00"/>
                </a:solidFill>
              </a:rPr>
              <a:t>1-0.125) /2 ;            n——B </a:t>
            </a:r>
            <a:r>
              <a:rPr lang="zh-CN" altLang="en-US" sz="1800">
                <a:solidFill>
                  <a:srgbClr val="FFFF00"/>
                </a:solidFill>
              </a:rPr>
              <a:t>的概率为 （</a:t>
            </a:r>
            <a:r>
              <a:rPr lang="en-US" altLang="zh-CN" sz="1800">
                <a:solidFill>
                  <a:srgbClr val="FFFF00"/>
                </a:solidFill>
              </a:rPr>
              <a:t>1-0.125) /2;</a:t>
            </a:r>
          </a:p>
          <a:p>
            <a:pPr>
              <a:spcBef>
                <a:spcPct val="0"/>
              </a:spcBef>
              <a:buClrTx/>
              <a:buFontTx/>
              <a:buNone/>
            </a:pPr>
            <a:endParaRPr lang="en-US" altLang="zh-CN" sz="1800">
              <a:solidFill>
                <a:srgbClr val="FFFF00"/>
              </a:solidFill>
            </a:endParaRPr>
          </a:p>
          <a:p>
            <a:pPr>
              <a:spcBef>
                <a:spcPct val="0"/>
              </a:spcBef>
              <a:buClrTx/>
              <a:buFontTx/>
              <a:buNone/>
            </a:pPr>
            <a:r>
              <a:rPr lang="en-US" altLang="zh-CN" sz="1800">
                <a:solidFill>
                  <a:srgbClr val="FFFF00"/>
                </a:solidFill>
              </a:rPr>
              <a:t>n——A  </a:t>
            </a:r>
            <a:r>
              <a:rPr lang="zh-CN" altLang="en-US" sz="1800">
                <a:solidFill>
                  <a:srgbClr val="FFFF00"/>
                </a:solidFill>
              </a:rPr>
              <a:t>的概率为 </a:t>
            </a:r>
            <a:r>
              <a:rPr lang="en-US" altLang="zh-CN" sz="1800">
                <a:solidFill>
                  <a:srgbClr val="FFFF00"/>
                </a:solidFill>
              </a:rPr>
              <a:t>0.125 /2;                     N——B </a:t>
            </a:r>
            <a:r>
              <a:rPr lang="zh-CN" altLang="en-US" sz="1800">
                <a:solidFill>
                  <a:srgbClr val="FFFF00"/>
                </a:solidFill>
              </a:rPr>
              <a:t>的概率为 </a:t>
            </a:r>
            <a:r>
              <a:rPr lang="en-US" altLang="zh-CN" sz="1800">
                <a:solidFill>
                  <a:srgbClr val="FFFF00"/>
                </a:solidFill>
              </a:rPr>
              <a:t>0.125 /2</a:t>
            </a:r>
          </a:p>
          <a:p>
            <a:pPr>
              <a:spcBef>
                <a:spcPct val="0"/>
              </a:spcBef>
              <a:buClrTx/>
              <a:buFontTx/>
              <a:buNone/>
            </a:pPr>
            <a:endParaRPr lang="en-US" altLang="zh-CN" sz="1800">
              <a:solidFill>
                <a:srgbClr val="FFFF00"/>
              </a:solidFill>
            </a:endParaRPr>
          </a:p>
          <a:p>
            <a:pPr>
              <a:spcBef>
                <a:spcPct val="0"/>
              </a:spcBef>
              <a:buClrTx/>
              <a:buFontTx/>
              <a:buNone/>
            </a:pPr>
            <a:r>
              <a:rPr lang="en-US" altLang="zh-CN" sz="1800">
                <a:solidFill>
                  <a:srgbClr val="FFFF00"/>
                </a:solidFill>
              </a:rPr>
              <a:t>L=</a:t>
            </a:r>
            <a:r>
              <a:rPr lang="zh-CN" altLang="en-US" sz="1800">
                <a:solidFill>
                  <a:srgbClr val="FFFF00"/>
                </a:solidFill>
              </a:rPr>
              <a:t> </a:t>
            </a:r>
            <a:r>
              <a:rPr lang="zh-CN" altLang="en-US" sz="2000">
                <a:solidFill>
                  <a:srgbClr val="FFFF00"/>
                </a:solidFill>
              </a:rPr>
              <a:t>（（</a:t>
            </a:r>
            <a:r>
              <a:rPr lang="en-US" altLang="zh-CN" sz="2000">
                <a:solidFill>
                  <a:srgbClr val="FFFF00"/>
                </a:solidFill>
              </a:rPr>
              <a:t>1-0.125) /2</a:t>
            </a:r>
            <a:r>
              <a:rPr lang="zh-CN" altLang="en-US" sz="2000">
                <a:solidFill>
                  <a:srgbClr val="FFFF00"/>
                </a:solidFill>
              </a:rPr>
              <a:t>）</a:t>
            </a:r>
            <a:r>
              <a:rPr lang="en-US" altLang="zh-CN" sz="1800">
                <a:solidFill>
                  <a:srgbClr val="FFFF00"/>
                </a:solidFill>
              </a:rPr>
              <a:t> </a:t>
            </a:r>
            <a:r>
              <a:rPr lang="en-US" altLang="zh-CN" sz="1800" baseline="30000">
                <a:solidFill>
                  <a:srgbClr val="FFFF00"/>
                </a:solidFill>
              </a:rPr>
              <a:t>7</a:t>
            </a:r>
            <a:r>
              <a:rPr lang="en-US" altLang="zh-CN" sz="1800">
                <a:solidFill>
                  <a:srgbClr val="FFFF00"/>
                </a:solidFill>
              </a:rPr>
              <a:t>* (0.125/2) </a:t>
            </a:r>
          </a:p>
          <a:p>
            <a:pPr>
              <a:spcBef>
                <a:spcPct val="0"/>
              </a:spcBef>
              <a:buClrTx/>
              <a:buFontTx/>
              <a:buNone/>
            </a:pPr>
            <a:endParaRPr lang="en-US" altLang="zh-CN" sz="1800">
              <a:solidFill>
                <a:srgbClr val="FFFF00"/>
              </a:solidFill>
            </a:endParaRPr>
          </a:p>
          <a:p>
            <a:pPr>
              <a:spcBef>
                <a:spcPct val="0"/>
              </a:spcBef>
              <a:buClrTx/>
              <a:buFontTx/>
              <a:buNone/>
            </a:pPr>
            <a:r>
              <a:rPr lang="en-US" altLang="zh-CN" sz="1800">
                <a:solidFill>
                  <a:srgbClr val="FFFF00"/>
                </a:solidFill>
              </a:rPr>
              <a:t>LOD= 1.1</a:t>
            </a:r>
          </a:p>
        </p:txBody>
      </p:sp>
      <p:sp>
        <p:nvSpPr>
          <p:cNvPr id="43012" name="等腰三角形 8">
            <a:extLst>
              <a:ext uri="{FF2B5EF4-FFF2-40B4-BE49-F238E27FC236}">
                <a16:creationId xmlns:a16="http://schemas.microsoft.com/office/drawing/2014/main" id="{B543EEBD-131F-463A-F4E3-C7D67E21230D}"/>
              </a:ext>
            </a:extLst>
          </p:cNvPr>
          <p:cNvSpPr>
            <a:spLocks noChangeArrowheads="1"/>
          </p:cNvSpPr>
          <p:nvPr/>
        </p:nvSpPr>
        <p:spPr bwMode="auto">
          <a:xfrm>
            <a:off x="5181600" y="2895600"/>
            <a:ext cx="152400" cy="228600"/>
          </a:xfrm>
          <a:prstGeom prst="triangle">
            <a:avLst>
              <a:gd name="adj" fmla="val 50000"/>
            </a:avLst>
          </a:prstGeom>
          <a:solidFill>
            <a:srgbClr val="FF0000"/>
          </a:solidFill>
          <a:ln w="9525">
            <a:solidFill>
              <a:schemeClr val="tx1"/>
            </a:solidFill>
            <a:round/>
            <a:headEnd/>
            <a:tailEnd/>
          </a:ln>
        </p:spPr>
        <p:txBody>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9680D419-57C2-50BC-9E51-14A4C7C4AB48}"/>
              </a:ext>
            </a:extLst>
          </p:cNvPr>
          <p:cNvSpPr>
            <a:spLocks noGrp="1" noChangeArrowheads="1"/>
          </p:cNvSpPr>
          <p:nvPr>
            <p:ph idx="1"/>
          </p:nvPr>
        </p:nvSpPr>
        <p:spPr>
          <a:xfrm>
            <a:off x="152400" y="762000"/>
            <a:ext cx="4343400" cy="4495800"/>
          </a:xfrm>
        </p:spPr>
        <p:txBody>
          <a:bodyPr/>
          <a:lstStyle/>
          <a:p>
            <a:pPr marL="0" indent="0">
              <a:lnSpc>
                <a:spcPct val="150000"/>
              </a:lnSpc>
              <a:buFontTx/>
              <a:buNone/>
            </a:pPr>
            <a:r>
              <a:rPr lang="zh-CN" altLang="en-US" sz="2400">
                <a:latin typeface="黑体" panose="02010609060101010101" pitchFamily="49" charset="-122"/>
                <a:ea typeface="黑体" panose="02010609060101010101" pitchFamily="49" charset="-122"/>
              </a:rPr>
              <a:t>     现以玉米的两个近交系：</a:t>
            </a:r>
            <a:r>
              <a:rPr lang="en-US" altLang="zh-CN" sz="2400">
                <a:latin typeface="黑体" panose="02010609060101010101" pitchFamily="49" charset="-122"/>
                <a:ea typeface="黑体" panose="02010609060101010101" pitchFamily="49" charset="-122"/>
              </a:rPr>
              <a:t>B73×Mo17</a:t>
            </a:r>
            <a:r>
              <a:rPr lang="zh-CN" altLang="en-US" sz="2400">
                <a:latin typeface="黑体" panose="02010609060101010101" pitchFamily="49" charset="-122"/>
                <a:ea typeface="黑体" panose="02010609060101010101" pitchFamily="49" charset="-122"/>
              </a:rPr>
              <a:t>的</a:t>
            </a:r>
            <a:r>
              <a:rPr lang="en-US" altLang="zh-CN" sz="2400">
                <a:latin typeface="黑体" panose="02010609060101010101" pitchFamily="49" charset="-122"/>
                <a:ea typeface="黑体" panose="02010609060101010101" pitchFamily="49" charset="-122"/>
              </a:rPr>
              <a:t>F</a:t>
            </a:r>
            <a:r>
              <a:rPr lang="en-US" altLang="zh-CN" sz="2400" baseline="-25000">
                <a:latin typeface="黑体" panose="02010609060101010101" pitchFamily="49" charset="-122"/>
                <a:ea typeface="黑体" panose="02010609060101010101" pitchFamily="49" charset="-122"/>
              </a:rPr>
              <a:t>1</a:t>
            </a:r>
            <a:r>
              <a:rPr lang="en-US" altLang="zh-CN" sz="2400">
                <a:latin typeface="黑体" panose="02010609060101010101" pitchFamily="49" charset="-122"/>
                <a:ea typeface="黑体" panose="02010609060101010101" pitchFamily="49" charset="-122"/>
              </a:rPr>
              <a:t>×Mo17</a:t>
            </a:r>
            <a:r>
              <a:rPr lang="zh-CN" altLang="en-US" sz="2400">
                <a:latin typeface="黑体" panose="02010609060101010101" pitchFamily="49" charset="-122"/>
                <a:ea typeface="黑体" panose="02010609060101010101" pitchFamily="49" charset="-122"/>
              </a:rPr>
              <a:t>回交群体（</a:t>
            </a:r>
            <a:r>
              <a:rPr lang="en-US" altLang="zh-CN" sz="2400">
                <a:latin typeface="黑体" panose="02010609060101010101" pitchFamily="49" charset="-122"/>
                <a:ea typeface="黑体" panose="02010609060101010101" pitchFamily="49" charset="-122"/>
              </a:rPr>
              <a:t>BC</a:t>
            </a:r>
            <a:r>
              <a:rPr lang="zh-CN" altLang="en-US" sz="2400">
                <a:latin typeface="黑体" panose="02010609060101010101" pitchFamily="49" charset="-122"/>
                <a:ea typeface="黑体" panose="02010609060101010101" pitchFamily="49" charset="-122"/>
              </a:rPr>
              <a:t>）的试验为例说明影响其产量性状的</a:t>
            </a:r>
            <a:r>
              <a:rPr lang="en-US" altLang="zh-CN" sz="2400">
                <a:latin typeface="黑体" panose="02010609060101010101" pitchFamily="49" charset="-122"/>
                <a:ea typeface="黑体" panose="02010609060101010101" pitchFamily="49" charset="-122"/>
              </a:rPr>
              <a:t>QTL</a:t>
            </a:r>
            <a:r>
              <a:rPr lang="zh-CN" altLang="en-US" sz="2400">
                <a:latin typeface="黑体" panose="02010609060101010101" pitchFamily="49" charset="-122"/>
                <a:ea typeface="黑体" panose="02010609060101010101" pitchFamily="49" charset="-122"/>
              </a:rPr>
              <a:t>区间定位结果。采用同工酶（</a:t>
            </a:r>
            <a:r>
              <a:rPr lang="en-US" altLang="zh-CN" sz="2400">
                <a:latin typeface="黑体" panose="02010609060101010101" pitchFamily="49" charset="-122"/>
                <a:ea typeface="黑体" panose="02010609060101010101" pitchFamily="49" charset="-122"/>
              </a:rPr>
              <a:t>PGM2</a:t>
            </a:r>
            <a:r>
              <a:rPr lang="zh-CN" altLang="en-US" sz="2400">
                <a:latin typeface="黑体" panose="02010609060101010101" pitchFamily="49" charset="-122"/>
                <a:ea typeface="黑体" panose="02010609060101010101" pitchFamily="49" charset="-122"/>
              </a:rPr>
              <a:t>及</a:t>
            </a:r>
            <a:r>
              <a:rPr lang="en-US" altLang="zh-CN" sz="2400">
                <a:latin typeface="黑体" panose="02010609060101010101" pitchFamily="49" charset="-122"/>
                <a:ea typeface="黑体" panose="02010609060101010101" pitchFamily="49" charset="-122"/>
              </a:rPr>
              <a:t>AMP3</a:t>
            </a:r>
            <a:r>
              <a:rPr lang="zh-CN" altLang="en-US" sz="2400">
                <a:latin typeface="黑体" panose="02010609060101010101" pitchFamily="49" charset="-122"/>
                <a:ea typeface="黑体" panose="02010609060101010101" pitchFamily="49" charset="-122"/>
              </a:rPr>
              <a:t>）和</a:t>
            </a:r>
            <a:r>
              <a:rPr lang="en-US" altLang="zh-CN" sz="2400">
                <a:latin typeface="黑体" panose="02010609060101010101" pitchFamily="49" charset="-122"/>
                <a:ea typeface="黑体" panose="02010609060101010101" pitchFamily="49" charset="-122"/>
              </a:rPr>
              <a:t>RFLP</a:t>
            </a:r>
            <a:r>
              <a:rPr lang="zh-CN" altLang="en-US" sz="2400">
                <a:latin typeface="黑体" panose="02010609060101010101" pitchFamily="49" charset="-122"/>
                <a:ea typeface="黑体" panose="02010609060101010101" pitchFamily="49" charset="-122"/>
              </a:rPr>
              <a:t>标记（</a:t>
            </a:r>
            <a:r>
              <a:rPr lang="en-US" altLang="zh-CN" sz="2400">
                <a:latin typeface="黑体" panose="02010609060101010101" pitchFamily="49" charset="-122"/>
                <a:ea typeface="黑体" panose="02010609060101010101" pitchFamily="49" charset="-122"/>
              </a:rPr>
              <a:t>C409</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C282</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C256</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C449</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C458</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C228</a:t>
            </a:r>
            <a:r>
              <a:rPr lang="zh-CN" altLang="en-US" sz="2400">
                <a:latin typeface="黑体" panose="02010609060101010101" pitchFamily="49" charset="-122"/>
                <a:ea typeface="黑体" panose="02010609060101010101" pitchFamily="49" charset="-122"/>
              </a:rPr>
              <a:t>）共计</a:t>
            </a:r>
            <a:r>
              <a:rPr lang="en-US" altLang="zh-CN" sz="2400">
                <a:latin typeface="黑体" panose="02010609060101010101" pitchFamily="49" charset="-122"/>
                <a:ea typeface="黑体" panose="02010609060101010101" pitchFamily="49" charset="-122"/>
              </a:rPr>
              <a:t>8</a:t>
            </a:r>
            <a:r>
              <a:rPr lang="zh-CN" altLang="en-US" sz="2400">
                <a:latin typeface="黑体" panose="02010609060101010101" pitchFamily="49" charset="-122"/>
                <a:ea typeface="黑体" panose="02010609060101010101" pitchFamily="49" charset="-122"/>
              </a:rPr>
              <a:t>个标记位点；各标记间的距离为厘摩（</a:t>
            </a:r>
            <a:r>
              <a:rPr lang="en-US" altLang="zh-CN" sz="2400">
                <a:latin typeface="黑体" panose="02010609060101010101" pitchFamily="49" charset="-122"/>
                <a:ea typeface="黑体" panose="02010609060101010101" pitchFamily="49" charset="-122"/>
              </a:rPr>
              <a:t>cM</a:t>
            </a:r>
            <a:r>
              <a:rPr lang="zh-CN" altLang="en-US" sz="2400">
                <a:latin typeface="黑体" panose="02010609060101010101" pitchFamily="49" charset="-122"/>
                <a:ea typeface="黑体" panose="02010609060101010101" pitchFamily="49" charset="-122"/>
              </a:rPr>
              <a:t>）；</a:t>
            </a:r>
            <a:r>
              <a:rPr lang="en-US" altLang="zh-CN" sz="2400" i="1">
                <a:latin typeface="黑体" panose="02010609060101010101" pitchFamily="49" charset="-122"/>
                <a:ea typeface="黑体" panose="02010609060101010101" pitchFamily="49" charset="-122"/>
              </a:rPr>
              <a:t>LOD</a:t>
            </a:r>
            <a:r>
              <a:rPr lang="zh-CN" altLang="en-US" sz="2400">
                <a:latin typeface="黑体" panose="02010609060101010101" pitchFamily="49" charset="-122"/>
                <a:ea typeface="黑体" panose="02010609060101010101" pitchFamily="49" charset="-122"/>
              </a:rPr>
              <a:t>值为</a:t>
            </a:r>
            <a:r>
              <a:rPr lang="en-US" altLang="zh-CN" sz="24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的水平线是该试验的阈值（图</a:t>
            </a:r>
            <a:r>
              <a:rPr lang="en-US" altLang="zh-CN" sz="2400">
                <a:latin typeface="黑体" panose="02010609060101010101" pitchFamily="49" charset="-122"/>
                <a:ea typeface="黑体" panose="02010609060101010101" pitchFamily="49" charset="-122"/>
              </a:rPr>
              <a:t>6-5</a:t>
            </a:r>
            <a:r>
              <a:rPr lang="zh-CN" altLang="en-US" sz="2400">
                <a:latin typeface="黑体" panose="02010609060101010101" pitchFamily="49" charset="-122"/>
                <a:ea typeface="黑体" panose="02010609060101010101" pitchFamily="49" charset="-122"/>
              </a:rPr>
              <a:t>）</a:t>
            </a:r>
          </a:p>
        </p:txBody>
      </p:sp>
      <p:pic>
        <p:nvPicPr>
          <p:cNvPr id="44035" name="Picture 2">
            <a:extLst>
              <a:ext uri="{FF2B5EF4-FFF2-40B4-BE49-F238E27FC236}">
                <a16:creationId xmlns:a16="http://schemas.microsoft.com/office/drawing/2014/main" id="{C3880245-2ECB-91EE-D061-5876810D6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762000"/>
            <a:ext cx="484981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5DE2CFFA-2A70-B525-AC6B-13DACADFF829}"/>
              </a:ext>
            </a:extLst>
          </p:cNvPr>
          <p:cNvSpPr>
            <a:spLocks noGrp="1" noChangeArrowheads="1"/>
          </p:cNvSpPr>
          <p:nvPr>
            <p:ph idx="1"/>
          </p:nvPr>
        </p:nvSpPr>
        <p:spPr>
          <a:xfrm>
            <a:off x="381000" y="1751013"/>
            <a:ext cx="8229600" cy="4495800"/>
          </a:xfrm>
        </p:spPr>
        <p:txBody>
          <a:bodyPr/>
          <a:lstStyle/>
          <a:p>
            <a:pPr marL="0" indent="0">
              <a:lnSpc>
                <a:spcPts val="3400"/>
              </a:lnSpc>
              <a:spcBef>
                <a:spcPct val="0"/>
              </a:spcBef>
              <a:buFontTx/>
              <a:buNone/>
            </a:pP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）表型值及其方差的分量</a:t>
            </a:r>
          </a:p>
          <a:p>
            <a:pPr marL="0" indent="0">
              <a:lnSpc>
                <a:spcPts val="3800"/>
              </a:lnSpc>
              <a:spcBef>
                <a:spcPct val="0"/>
              </a:spcBef>
              <a:buFontTx/>
              <a:buNone/>
            </a:pPr>
            <a:r>
              <a:rPr lang="zh-CN" altLang="en-US" sz="2400">
                <a:latin typeface="黑体" panose="02010609060101010101" pitchFamily="49" charset="-122"/>
                <a:ea typeface="黑体" panose="02010609060101010101" pitchFamily="49" charset="-122"/>
              </a:rPr>
              <a:t>  ①</a:t>
            </a:r>
            <a:r>
              <a:rPr lang="zh-CN" altLang="en-US" sz="2400">
                <a:solidFill>
                  <a:srgbClr val="FFFF00"/>
                </a:solidFill>
                <a:latin typeface="黑体" panose="02010609060101010101" pitchFamily="49" charset="-122"/>
                <a:ea typeface="黑体" panose="02010609060101010101" pitchFamily="49" charset="-122"/>
              </a:rPr>
              <a:t>表型值及其剖分  </a:t>
            </a:r>
            <a:r>
              <a:rPr lang="zh-CN" altLang="en-US" sz="2400">
                <a:latin typeface="黑体" panose="02010609060101010101" pitchFamily="49" charset="-122"/>
                <a:ea typeface="黑体" panose="02010609060101010101" pitchFamily="49" charset="-122"/>
              </a:rPr>
              <a:t>某数量性状的表型值就是实际所度量或观察到的数值。表型值受许多外界因素如土壤、肥力、水分、光照、温度等的改变而发生变异，这种变异归因于环境因素。任何一个数量性状的表现都是遗传和环境共同作用的结果。所以</a:t>
            </a:r>
            <a:r>
              <a:rPr lang="zh-CN" altLang="en-US" sz="2400">
                <a:solidFill>
                  <a:srgbClr val="FFFF00"/>
                </a:solidFill>
                <a:latin typeface="黑体" panose="02010609060101010101" pitchFamily="49" charset="-122"/>
                <a:ea typeface="黑体" panose="02010609060101010101" pitchFamily="49" charset="-122"/>
              </a:rPr>
              <a:t>性状的表型值首先可以剖分为遗传和环境两个组成部分</a:t>
            </a:r>
            <a:r>
              <a:rPr lang="zh-CN" altLang="en-US" sz="2400">
                <a:latin typeface="黑体" panose="02010609060101010101" pitchFamily="49" charset="-122"/>
                <a:ea typeface="黑体" panose="02010609060101010101" pitchFamily="49" charset="-122"/>
              </a:rPr>
              <a:t>：</a:t>
            </a:r>
          </a:p>
          <a:p>
            <a:pPr marL="0" indent="0">
              <a:lnSpc>
                <a:spcPts val="3400"/>
              </a:lnSpc>
              <a:spcBef>
                <a:spcPct val="0"/>
              </a:spcBef>
              <a:buFontTx/>
              <a:buNone/>
            </a:pPr>
            <a:r>
              <a:rPr lang="en-US" altLang="zh-CN" sz="2400">
                <a:latin typeface="黑体" panose="02010609060101010101" pitchFamily="49" charset="-122"/>
                <a:ea typeface="黑体" panose="02010609060101010101" pitchFamily="49" charset="-122"/>
              </a:rPr>
              <a:t>           </a:t>
            </a:r>
            <a:r>
              <a:rPr lang="en-US" altLang="zh-CN" sz="2400" i="1">
                <a:latin typeface="黑体" panose="02010609060101010101" pitchFamily="49" charset="-122"/>
                <a:ea typeface="黑体" panose="02010609060101010101" pitchFamily="49" charset="-122"/>
              </a:rPr>
              <a:t>P</a:t>
            </a:r>
            <a:r>
              <a:rPr lang="en-US" altLang="zh-CN" sz="2400">
                <a:latin typeface="黑体" panose="02010609060101010101" pitchFamily="49" charset="-122"/>
                <a:ea typeface="黑体" panose="02010609060101010101" pitchFamily="49" charset="-122"/>
              </a:rPr>
              <a:t> = </a:t>
            </a:r>
            <a:r>
              <a:rPr lang="en-US" altLang="zh-CN" sz="2400" i="1">
                <a:latin typeface="黑体" panose="02010609060101010101" pitchFamily="49" charset="-122"/>
                <a:ea typeface="黑体" panose="02010609060101010101" pitchFamily="49" charset="-122"/>
              </a:rPr>
              <a:t>G</a:t>
            </a:r>
            <a:r>
              <a:rPr lang="en-US" altLang="zh-CN" sz="2400">
                <a:latin typeface="黑体" panose="02010609060101010101" pitchFamily="49" charset="-122"/>
                <a:ea typeface="黑体" panose="02010609060101010101" pitchFamily="49" charset="-122"/>
              </a:rPr>
              <a:t> + </a:t>
            </a:r>
            <a:r>
              <a:rPr lang="en-US" altLang="zh-CN" sz="2400" i="1">
                <a:latin typeface="黑体" panose="02010609060101010101" pitchFamily="49" charset="-122"/>
                <a:ea typeface="黑体" panose="02010609060101010101" pitchFamily="49" charset="-122"/>
              </a:rPr>
              <a:t>E</a:t>
            </a:r>
          </a:p>
          <a:p>
            <a:pPr marL="0" indent="0">
              <a:lnSpc>
                <a:spcPts val="3400"/>
              </a:lnSpc>
              <a:spcBef>
                <a:spcPct val="0"/>
              </a:spcBef>
              <a:buFontTx/>
              <a:buNone/>
            </a:pPr>
            <a:r>
              <a:rPr lang="zh-CN" altLang="en-US" sz="2400">
                <a:latin typeface="黑体" panose="02010609060101010101" pitchFamily="49" charset="-122"/>
                <a:ea typeface="黑体" panose="02010609060101010101" pitchFamily="49" charset="-122"/>
              </a:rPr>
              <a:t>     其中：</a:t>
            </a:r>
            <a:r>
              <a:rPr lang="en-US" altLang="zh-CN" sz="2400" i="1">
                <a:latin typeface="黑体" panose="02010609060101010101" pitchFamily="49" charset="-122"/>
                <a:ea typeface="黑体" panose="02010609060101010101" pitchFamily="49" charset="-122"/>
              </a:rPr>
              <a:t>P</a:t>
            </a:r>
            <a:r>
              <a:rPr lang="en-US" altLang="zh-CN" sz="2400">
                <a:latin typeface="黑体" panose="02010609060101010101" pitchFamily="49" charset="-122"/>
                <a:ea typeface="黑体" panose="02010609060101010101" pitchFamily="49" charset="-122"/>
              </a:rPr>
              <a:t> = </a:t>
            </a:r>
            <a:r>
              <a:rPr lang="zh-CN" altLang="en-US" sz="2400">
                <a:latin typeface="黑体" panose="02010609060101010101" pitchFamily="49" charset="-122"/>
                <a:ea typeface="黑体" panose="02010609060101010101" pitchFamily="49" charset="-122"/>
              </a:rPr>
              <a:t>表型值；</a:t>
            </a:r>
            <a:r>
              <a:rPr lang="en-US" altLang="zh-CN" sz="2400" i="1">
                <a:latin typeface="黑体" panose="02010609060101010101" pitchFamily="49" charset="-122"/>
                <a:ea typeface="黑体" panose="02010609060101010101" pitchFamily="49" charset="-122"/>
              </a:rPr>
              <a:t>G</a:t>
            </a:r>
            <a:r>
              <a:rPr lang="en-US" altLang="zh-CN" sz="2400">
                <a:latin typeface="黑体" panose="02010609060101010101" pitchFamily="49" charset="-122"/>
                <a:ea typeface="黑体" panose="02010609060101010101" pitchFamily="49" charset="-122"/>
              </a:rPr>
              <a:t> = </a:t>
            </a:r>
            <a:r>
              <a:rPr lang="zh-CN" altLang="en-US" sz="2400">
                <a:latin typeface="黑体" panose="02010609060101010101" pitchFamily="49" charset="-122"/>
                <a:ea typeface="黑体" panose="02010609060101010101" pitchFamily="49" charset="-122"/>
              </a:rPr>
              <a:t>基因型值；</a:t>
            </a:r>
            <a:r>
              <a:rPr lang="en-US" altLang="zh-CN" sz="2400" i="1">
                <a:latin typeface="黑体" panose="02010609060101010101" pitchFamily="49" charset="-122"/>
                <a:ea typeface="黑体" panose="02010609060101010101" pitchFamily="49" charset="-122"/>
              </a:rPr>
              <a:t>E</a:t>
            </a:r>
            <a:r>
              <a:rPr lang="en-US" altLang="zh-CN" sz="2400">
                <a:latin typeface="黑体" panose="02010609060101010101" pitchFamily="49" charset="-122"/>
                <a:ea typeface="黑体" panose="02010609060101010101" pitchFamily="49" charset="-122"/>
              </a:rPr>
              <a:t> = </a:t>
            </a:r>
            <a:r>
              <a:rPr lang="zh-CN" altLang="en-US" sz="2400">
                <a:latin typeface="黑体" panose="02010609060101010101" pitchFamily="49" charset="-122"/>
                <a:ea typeface="黑体" panose="02010609060101010101" pitchFamily="49" charset="-122"/>
              </a:rPr>
              <a:t>环境效应</a:t>
            </a:r>
          </a:p>
        </p:txBody>
      </p:sp>
      <p:pic>
        <p:nvPicPr>
          <p:cNvPr id="45059" name="Picture 3">
            <a:extLst>
              <a:ext uri="{FF2B5EF4-FFF2-40B4-BE49-F238E27FC236}">
                <a16:creationId xmlns:a16="http://schemas.microsoft.com/office/drawing/2014/main" id="{525BB4F2-406E-6D96-9F95-610F41341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7967663"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0" name="文本框 1">
            <a:extLst>
              <a:ext uri="{FF2B5EF4-FFF2-40B4-BE49-F238E27FC236}">
                <a16:creationId xmlns:a16="http://schemas.microsoft.com/office/drawing/2014/main" id="{6FABCB43-219A-04D1-E61E-32EE11BA1A69}"/>
              </a:ext>
            </a:extLst>
          </p:cNvPr>
          <p:cNvSpPr txBox="1">
            <a:spLocks noChangeArrowheads="1"/>
          </p:cNvSpPr>
          <p:nvPr/>
        </p:nvSpPr>
        <p:spPr bwMode="auto">
          <a:xfrm>
            <a:off x="1752600" y="457200"/>
            <a:ext cx="595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sz="3200" b="1">
                <a:latin typeface="黑体" panose="02010609060101010101" pitchFamily="49" charset="-122"/>
                <a:ea typeface="黑体" panose="02010609060101010101" pitchFamily="49" charset="-122"/>
              </a:rPr>
              <a:t>6.4 </a:t>
            </a:r>
            <a:r>
              <a:rPr lang="zh-CN" altLang="en-US" sz="3200" b="1">
                <a:latin typeface="黑体" panose="02010609060101010101" pitchFamily="49" charset="-122"/>
                <a:ea typeface="黑体" panose="02010609060101010101" pitchFamily="49" charset="-122"/>
              </a:rPr>
              <a:t>数量性状遗传率及计算方法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1E8F285F-A864-D083-0D2D-B2FCC0FE67F6}"/>
              </a:ext>
            </a:extLst>
          </p:cNvPr>
          <p:cNvSpPr>
            <a:spLocks noGrp="1"/>
          </p:cNvSpPr>
          <p:nvPr>
            <p:ph type="title"/>
          </p:nvPr>
        </p:nvSpPr>
        <p:spPr/>
        <p:txBody>
          <a:bodyPr/>
          <a:lstStyle/>
          <a:p>
            <a:endParaRPr lang="zh-CN" altLang="en-US"/>
          </a:p>
        </p:txBody>
      </p:sp>
      <p:pic>
        <p:nvPicPr>
          <p:cNvPr id="46083" name="图片 3">
            <a:extLst>
              <a:ext uri="{FF2B5EF4-FFF2-40B4-BE49-F238E27FC236}">
                <a16:creationId xmlns:a16="http://schemas.microsoft.com/office/drawing/2014/main" id="{8F956200-EBD7-02BC-C6E4-0C9193D74D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93757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B4276D68-BE23-CCE4-CAAF-D60B73395726}"/>
              </a:ext>
            </a:extLst>
          </p:cNvPr>
          <p:cNvSpPr>
            <a:spLocks noGrp="1" noChangeArrowheads="1"/>
          </p:cNvSpPr>
          <p:nvPr>
            <p:ph idx="1"/>
          </p:nvPr>
        </p:nvSpPr>
        <p:spPr>
          <a:xfrm>
            <a:off x="381000" y="2057400"/>
            <a:ext cx="9144000" cy="6477000"/>
          </a:xfrm>
        </p:spPr>
        <p:txBody>
          <a:bodyPr/>
          <a:lstStyle/>
          <a:p>
            <a:pPr>
              <a:buFontTx/>
              <a:buNone/>
            </a:pPr>
            <a:r>
              <a:rPr lang="en-US" altLang="zh-CN" sz="2000" b="1"/>
              <a:t> </a:t>
            </a:r>
          </a:p>
        </p:txBody>
      </p:sp>
      <p:sp>
        <p:nvSpPr>
          <p:cNvPr id="8195" name="Text Box 4">
            <a:extLst>
              <a:ext uri="{FF2B5EF4-FFF2-40B4-BE49-F238E27FC236}">
                <a16:creationId xmlns:a16="http://schemas.microsoft.com/office/drawing/2014/main" id="{5C2D1FD1-B4B1-F670-63BB-C590B8D0E24F}"/>
              </a:ext>
            </a:extLst>
          </p:cNvPr>
          <p:cNvSpPr txBox="1">
            <a:spLocks noChangeArrowheads="1"/>
          </p:cNvSpPr>
          <p:nvPr/>
        </p:nvSpPr>
        <p:spPr bwMode="auto">
          <a:xfrm>
            <a:off x="533400" y="533400"/>
            <a:ext cx="8305800" cy="528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FontTx/>
              <a:buNone/>
            </a:pPr>
            <a:r>
              <a:rPr lang="en-US" altLang="zh-CN" sz="2400" b="1">
                <a:latin typeface="宋体" panose="02010600030101010101" pitchFamily="2" charset="-122"/>
              </a:rPr>
              <a:t>     </a:t>
            </a:r>
            <a:r>
              <a:rPr lang="zh-CN" altLang="en-US">
                <a:latin typeface="Comic Sans MS" panose="030F0702030302020204" pitchFamily="66" charset="0"/>
                <a:ea typeface="黑体" panose="02010609060101010101" pitchFamily="49" charset="-122"/>
              </a:rPr>
              <a:t>数量性状包括两大类：</a:t>
            </a:r>
          </a:p>
          <a:p>
            <a:pPr eaLnBrk="1" hangingPunct="1">
              <a:lnSpc>
                <a:spcPct val="150000"/>
              </a:lnSpc>
              <a:buClrTx/>
              <a:buFontTx/>
              <a:buNone/>
            </a:pPr>
            <a:r>
              <a:rPr lang="zh-CN" altLang="en-US" sz="2800">
                <a:latin typeface="Comic Sans MS" panose="030F0702030302020204" pitchFamily="66" charset="0"/>
                <a:ea typeface="黑体" panose="02010609060101010101" pitchFamily="49" charset="-122"/>
              </a:rPr>
              <a:t>     一是表现</a:t>
            </a:r>
            <a:r>
              <a:rPr lang="zh-CN" altLang="en-US" sz="2800">
                <a:solidFill>
                  <a:srgbClr val="FFFF00"/>
                </a:solidFill>
                <a:latin typeface="Comic Sans MS" panose="030F0702030302020204" pitchFamily="66" charset="0"/>
                <a:ea typeface="黑体" panose="02010609060101010101" pitchFamily="49" charset="-122"/>
              </a:rPr>
              <a:t>连续变异的性状</a:t>
            </a:r>
            <a:r>
              <a:rPr lang="zh-CN" altLang="en-US" sz="2800">
                <a:latin typeface="Comic Sans MS" panose="030F0702030302020204" pitchFamily="66" charset="0"/>
                <a:ea typeface="黑体" panose="02010609060101010101" pitchFamily="49" charset="-122"/>
              </a:rPr>
              <a:t>，如牛的泌乳量、农作物的产量、棉花纤维、羊毛的长度等等；</a:t>
            </a:r>
          </a:p>
          <a:p>
            <a:pPr eaLnBrk="1" hangingPunct="1">
              <a:lnSpc>
                <a:spcPct val="150000"/>
              </a:lnSpc>
              <a:buClrTx/>
              <a:buFontTx/>
              <a:buNone/>
            </a:pPr>
            <a:r>
              <a:rPr lang="zh-CN" altLang="en-US" sz="2800">
                <a:latin typeface="Comic Sans MS" panose="030F0702030302020204" pitchFamily="66" charset="0"/>
                <a:ea typeface="黑体" panose="02010609060101010101" pitchFamily="49" charset="-122"/>
              </a:rPr>
              <a:t>    二是表型</a:t>
            </a:r>
            <a:r>
              <a:rPr lang="zh-CN" altLang="en-US" sz="2800">
                <a:solidFill>
                  <a:srgbClr val="FFFF00"/>
                </a:solidFill>
                <a:latin typeface="Comic Sans MS" panose="030F0702030302020204" pitchFamily="66" charset="0"/>
                <a:ea typeface="黑体" panose="02010609060101010101" pitchFamily="49" charset="-122"/>
              </a:rPr>
              <a:t>呈非连续变异，而遗传物质的数量呈潜在的连续变异的性状</a:t>
            </a:r>
            <a:r>
              <a:rPr lang="zh-CN" altLang="en-US" sz="2800">
                <a:latin typeface="Comic Sans MS" panose="030F0702030302020204" pitchFamily="66" charset="0"/>
                <a:ea typeface="黑体" panose="02010609060101010101" pitchFamily="49" charset="-122"/>
              </a:rPr>
              <a:t>，即只有超越某一遗传阈值时才出现的性状，如动、植物甚至包括人类的抗病力、死亡率以及单胎动物的产仔数等性状，称为</a:t>
            </a:r>
            <a:r>
              <a:rPr lang="zh-CN" altLang="en-US" sz="2800">
                <a:solidFill>
                  <a:srgbClr val="FFFF00"/>
                </a:solidFill>
                <a:latin typeface="Comic Sans MS" panose="030F0702030302020204" pitchFamily="66" charset="0"/>
                <a:ea typeface="黑体" panose="02010609060101010101" pitchFamily="49" charset="-122"/>
              </a:rPr>
              <a:t>阈性状</a:t>
            </a:r>
            <a:r>
              <a:rPr lang="zh-CN" altLang="en-US" sz="2800">
                <a:latin typeface="Comic Sans MS" panose="030F0702030302020204" pitchFamily="66" charset="0"/>
                <a:ea typeface="黑体" panose="02010609060101010101" pitchFamily="49" charset="-122"/>
              </a:rPr>
              <a:t>（ </a:t>
            </a:r>
            <a:r>
              <a:rPr lang="en-US" altLang="zh-CN" sz="2800">
                <a:latin typeface="Comic Sans MS" panose="030F0702030302020204" pitchFamily="66" charset="0"/>
                <a:ea typeface="黑体" panose="02010609060101010101" pitchFamily="49" charset="-122"/>
              </a:rPr>
              <a:t>threshold character</a:t>
            </a:r>
            <a:r>
              <a:rPr lang="zh-CN" altLang="en-US" sz="2800">
                <a:latin typeface="Comic Sans MS" panose="030F0702030302020204" pitchFamily="66" charset="0"/>
                <a:ea typeface="黑体" panose="02010609060101010101" pitchFamily="49" charset="-122"/>
              </a:rPr>
              <a:t>或</a:t>
            </a:r>
            <a:r>
              <a:rPr lang="en-US" altLang="zh-CN" sz="2800">
                <a:latin typeface="Comic Sans MS" panose="030F0702030302020204" pitchFamily="66" charset="0"/>
                <a:ea typeface="黑体" panose="02010609060101010101" pitchFamily="49" charset="-122"/>
              </a:rPr>
              <a:t>threshold trait </a:t>
            </a:r>
            <a:r>
              <a:rPr lang="zh-CN" altLang="en-US" sz="2800">
                <a:latin typeface="Comic Sans MS" panose="030F0702030302020204" pitchFamily="66" charset="0"/>
                <a:ea typeface="黑体" panose="02010609060101010101" pitchFamily="49"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E248B786-A453-F19F-8504-1A6E581AFE54}"/>
              </a:ext>
            </a:extLst>
          </p:cNvPr>
          <p:cNvSpPr>
            <a:spLocks noGrp="1" noChangeArrowheads="1"/>
          </p:cNvSpPr>
          <p:nvPr>
            <p:ph idx="1"/>
          </p:nvPr>
        </p:nvSpPr>
        <p:spPr>
          <a:xfrm>
            <a:off x="304800" y="762000"/>
            <a:ext cx="4114800" cy="4495800"/>
          </a:xfrm>
        </p:spPr>
        <p:txBody>
          <a:bodyPr/>
          <a:lstStyle/>
          <a:p>
            <a:pPr marL="0" indent="0">
              <a:lnSpc>
                <a:spcPts val="3800"/>
              </a:lnSpc>
              <a:spcBef>
                <a:spcPct val="0"/>
              </a:spcBef>
              <a:buFontTx/>
              <a:buNone/>
            </a:pPr>
            <a:r>
              <a:rPr lang="zh-CN" altLang="en-US" sz="2400">
                <a:latin typeface="Times New Roman" panose="02020603050405020304" pitchFamily="18" charset="0"/>
                <a:ea typeface="黑体" panose="02010609060101010101" pitchFamily="49" charset="-122"/>
              </a:rPr>
              <a:t>      人的“身高”是一种典型的数量性状，是由多基因的遗传与环境效应共同作用的结果。人类正常身高表型呈正态分布，最高个体及最矮个体出现的频率很低，处在正态分布的两端。我国篮球名将</a:t>
            </a:r>
            <a:r>
              <a:rPr lang="zh-CN" altLang="en-US" sz="2400">
                <a:solidFill>
                  <a:srgbClr val="FFFF00"/>
                </a:solidFill>
                <a:latin typeface="Times New Roman" panose="02020603050405020304" pitchFamily="18" charset="0"/>
                <a:ea typeface="黑体" panose="02010609060101010101" pitchFamily="49" charset="-122"/>
              </a:rPr>
              <a:t>姚明</a:t>
            </a:r>
            <a:r>
              <a:rPr lang="zh-CN" altLang="en-US" sz="2400">
                <a:latin typeface="Times New Roman" panose="02020603050405020304" pitchFamily="18" charset="0"/>
                <a:ea typeface="黑体" panose="02010609060101010101" pitchFamily="49" charset="-122"/>
              </a:rPr>
              <a:t>（图</a:t>
            </a:r>
            <a:r>
              <a:rPr lang="en-US" altLang="zh-CN" sz="2400">
                <a:latin typeface="Times New Roman" panose="02020603050405020304" pitchFamily="18" charset="0"/>
                <a:ea typeface="黑体" panose="02010609060101010101" pitchFamily="49" charset="-122"/>
              </a:rPr>
              <a:t>6-6</a:t>
            </a:r>
            <a:r>
              <a:rPr lang="zh-CN" altLang="en-US" sz="2400">
                <a:latin typeface="Times New Roman" panose="02020603050405020304" pitchFamily="18" charset="0"/>
                <a:ea typeface="黑体" panose="02010609060101010101" pitchFamily="49" charset="-122"/>
              </a:rPr>
              <a:t>）罕见的</a:t>
            </a:r>
            <a:r>
              <a:rPr lang="zh-CN" altLang="en-US" sz="2400">
                <a:solidFill>
                  <a:srgbClr val="FFFF00"/>
                </a:solidFill>
                <a:latin typeface="Times New Roman" panose="02020603050405020304" pitchFamily="18" charset="0"/>
                <a:ea typeface="黑体" panose="02010609060101010101" pitchFamily="49" charset="-122"/>
              </a:rPr>
              <a:t>身高为</a:t>
            </a:r>
            <a:r>
              <a:rPr lang="en-US" altLang="zh-CN" sz="2400">
                <a:solidFill>
                  <a:srgbClr val="FFFF00"/>
                </a:solidFill>
                <a:latin typeface="Times New Roman" panose="02020603050405020304" pitchFamily="18" charset="0"/>
                <a:ea typeface="黑体" panose="02010609060101010101" pitchFamily="49" charset="-122"/>
              </a:rPr>
              <a:t>2.29 m</a:t>
            </a:r>
            <a:r>
              <a:rPr lang="zh-CN" altLang="en-US" sz="2400">
                <a:latin typeface="Times New Roman" panose="02020603050405020304" pitchFamily="18" charset="0"/>
                <a:ea typeface="黑体" panose="02010609060101010101" pitchFamily="49" charset="-122"/>
              </a:rPr>
              <a:t>，比他的家乡上海男性同期平均身高（</a:t>
            </a:r>
            <a:r>
              <a:rPr lang="en-US" altLang="zh-CN" sz="2400">
                <a:latin typeface="Times New Roman" panose="02020603050405020304" pitchFamily="18" charset="0"/>
                <a:ea typeface="黑体" panose="02010609060101010101" pitchFamily="49" charset="-122"/>
              </a:rPr>
              <a:t>1.68 m</a:t>
            </a:r>
            <a:r>
              <a:rPr lang="zh-CN" altLang="en-US" sz="2400">
                <a:latin typeface="Times New Roman" panose="02020603050405020304" pitchFamily="18" charset="0"/>
                <a:ea typeface="黑体" panose="02010609060101010101" pitchFamily="49" charset="-122"/>
              </a:rPr>
              <a:t>）高出接近</a:t>
            </a:r>
            <a:r>
              <a:rPr lang="en-US" altLang="zh-CN" sz="2400">
                <a:latin typeface="Times New Roman" panose="02020603050405020304" pitchFamily="18" charset="0"/>
                <a:ea typeface="黑体" panose="02010609060101010101" pitchFamily="49" charset="-122"/>
              </a:rPr>
              <a:t>0.61 m</a:t>
            </a:r>
            <a:r>
              <a:rPr lang="zh-CN" altLang="en-US" sz="2400">
                <a:latin typeface="Times New Roman" panose="02020603050405020304" pitchFamily="18" charset="0"/>
                <a:ea typeface="黑体" panose="02010609060101010101" pitchFamily="49" charset="-122"/>
              </a:rPr>
              <a:t>，高出</a:t>
            </a:r>
            <a:r>
              <a:rPr lang="en-US" altLang="zh-CN" sz="2400">
                <a:latin typeface="Times New Roman" panose="02020603050405020304" pitchFamily="18" charset="0"/>
                <a:ea typeface="黑体" panose="02010609060101010101" pitchFamily="49" charset="-122"/>
              </a:rPr>
              <a:t>36.3%</a:t>
            </a:r>
            <a:endParaRPr lang="zh-CN" altLang="en-US" sz="2400">
              <a:latin typeface="Times New Roman" panose="02020603050405020304" pitchFamily="18" charset="0"/>
              <a:ea typeface="黑体" panose="02010609060101010101" pitchFamily="49" charset="-122"/>
            </a:endParaRPr>
          </a:p>
          <a:p>
            <a:pPr marL="0" indent="0">
              <a:buFontTx/>
              <a:buNone/>
            </a:pPr>
            <a:endParaRPr lang="zh-CN" altLang="en-US" sz="2400">
              <a:latin typeface="黑体" panose="02010609060101010101" pitchFamily="49" charset="-122"/>
              <a:ea typeface="黑体" panose="02010609060101010101" pitchFamily="49" charset="-122"/>
            </a:endParaRPr>
          </a:p>
        </p:txBody>
      </p:sp>
      <p:pic>
        <p:nvPicPr>
          <p:cNvPr id="47107" name="Picture 2">
            <a:extLst>
              <a:ext uri="{FF2B5EF4-FFF2-40B4-BE49-F238E27FC236}">
                <a16:creationId xmlns:a16="http://schemas.microsoft.com/office/drawing/2014/main" id="{6BE4557E-D656-9E26-16E5-B360F5A24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52400"/>
            <a:ext cx="409416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7F5EBCEB-30B5-3905-6E1A-9847F6AB7149}"/>
              </a:ext>
            </a:extLst>
          </p:cNvPr>
          <p:cNvSpPr>
            <a:spLocks noGrp="1" noChangeArrowheads="1"/>
          </p:cNvSpPr>
          <p:nvPr>
            <p:ph idx="1"/>
          </p:nvPr>
        </p:nvSpPr>
        <p:spPr>
          <a:xfrm>
            <a:off x="304800" y="685800"/>
            <a:ext cx="8839200" cy="5943600"/>
          </a:xfrm>
        </p:spPr>
        <p:txBody>
          <a:bodyPr/>
          <a:lstStyle/>
          <a:p>
            <a:pPr marL="0" indent="0">
              <a:lnSpc>
                <a:spcPts val="2900"/>
              </a:lnSpc>
              <a:spcBef>
                <a:spcPct val="0"/>
              </a:spcBef>
              <a:buFontTx/>
              <a:buNone/>
            </a:pPr>
            <a:r>
              <a:rPr lang="zh-CN" altLang="en-US" sz="20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ea typeface="黑体" panose="02010609060101010101" pitchFamily="49" charset="-122"/>
              </a:rPr>
              <a:t>对公式 </a:t>
            </a:r>
            <a:r>
              <a:rPr lang="en-US" altLang="zh-CN" sz="2400" i="1">
                <a:latin typeface="Times New Roman" panose="02020603050405020304" pitchFamily="18" charset="0"/>
                <a:ea typeface="黑体" panose="02010609060101010101" pitchFamily="49" charset="-122"/>
              </a:rPr>
              <a:t>P</a:t>
            </a:r>
            <a:r>
              <a:rPr lang="en-US" altLang="zh-CN" sz="2400">
                <a:latin typeface="Times New Roman" panose="02020603050405020304" pitchFamily="18" charset="0"/>
                <a:ea typeface="黑体" panose="02010609060101010101" pitchFamily="49" charset="-122"/>
              </a:rPr>
              <a:t> = </a:t>
            </a:r>
            <a:r>
              <a:rPr lang="en-US" altLang="zh-CN" sz="2400" i="1">
                <a:latin typeface="Times New Roman" panose="02020603050405020304" pitchFamily="18" charset="0"/>
                <a:ea typeface="黑体" panose="02010609060101010101" pitchFamily="49" charset="-122"/>
              </a:rPr>
              <a:t>G</a:t>
            </a:r>
            <a:r>
              <a:rPr lang="en-US" altLang="zh-CN" sz="2400">
                <a:latin typeface="Times New Roman" panose="02020603050405020304" pitchFamily="18" charset="0"/>
                <a:ea typeface="黑体" panose="02010609060101010101" pitchFamily="49" charset="-122"/>
              </a:rPr>
              <a:t> + </a:t>
            </a:r>
            <a:r>
              <a:rPr lang="en-US" altLang="zh-CN" sz="2400" i="1">
                <a:latin typeface="Times New Roman" panose="02020603050405020304" pitchFamily="18" charset="0"/>
                <a:ea typeface="黑体" panose="02010609060101010101" pitchFamily="49" charset="-122"/>
              </a:rPr>
              <a:t>E </a:t>
            </a:r>
            <a:r>
              <a:rPr lang="zh-CN" altLang="en-US" sz="2400">
                <a:latin typeface="Times New Roman" panose="02020603050405020304" pitchFamily="18" charset="0"/>
                <a:ea typeface="黑体" panose="02010609060101010101" pitchFamily="49" charset="-122"/>
              </a:rPr>
              <a:t>中的基因型值进一步剖分，其由</a:t>
            </a:r>
            <a:r>
              <a:rPr lang="en-US" altLang="zh-CN" sz="2400">
                <a:latin typeface="Times New Roman" panose="02020603050405020304" pitchFamily="18" charset="0"/>
                <a:ea typeface="黑体" panose="02010609060101010101" pitchFamily="49" charset="-122"/>
              </a:rPr>
              <a:t>3</a:t>
            </a:r>
            <a:r>
              <a:rPr lang="zh-CN" altLang="en-US" sz="2400">
                <a:latin typeface="Times New Roman" panose="02020603050405020304" pitchFamily="18" charset="0"/>
                <a:ea typeface="黑体" panose="02010609060101010101" pitchFamily="49" charset="-122"/>
              </a:rPr>
              <a:t>部分组成：</a:t>
            </a:r>
          </a:p>
          <a:p>
            <a:pPr marL="0" indent="0">
              <a:lnSpc>
                <a:spcPts val="2900"/>
              </a:lnSpc>
              <a:spcBef>
                <a:spcPct val="0"/>
              </a:spcBef>
              <a:buClr>
                <a:srgbClr val="FFFF00"/>
              </a:buClr>
              <a:buFont typeface="Wingdings" panose="05000000000000000000" pitchFamily="2" charset="2"/>
              <a:buChar char="Ø"/>
            </a:pPr>
            <a:r>
              <a:rPr lang="zh-CN" altLang="en-US" sz="2400">
                <a:solidFill>
                  <a:srgbClr val="FFFF00"/>
                </a:solidFill>
                <a:latin typeface="Times New Roman" panose="02020603050405020304" pitchFamily="18" charset="0"/>
                <a:ea typeface="黑体" panose="02010609060101010101" pitchFamily="49" charset="-122"/>
              </a:rPr>
              <a:t>基因的累加效应</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additive effect</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A</a:t>
            </a:r>
            <a:r>
              <a:rPr lang="zh-CN" altLang="en-US" sz="2400">
                <a:latin typeface="Times New Roman" panose="02020603050405020304" pitchFamily="18" charset="0"/>
                <a:ea typeface="黑体" panose="02010609060101010101" pitchFamily="49" charset="-122"/>
              </a:rPr>
              <a:t>）：许多微效基因的</a:t>
            </a:r>
            <a:r>
              <a:rPr lang="zh-CN" altLang="en-US" sz="2400">
                <a:solidFill>
                  <a:srgbClr val="FFFF00"/>
                </a:solidFill>
                <a:latin typeface="Times New Roman" panose="02020603050405020304" pitchFamily="18" charset="0"/>
                <a:ea typeface="黑体" panose="02010609060101010101" pitchFamily="49" charset="-122"/>
              </a:rPr>
              <a:t>累加效应造成的遗传变异，能遗传且固定的组分</a:t>
            </a:r>
            <a:r>
              <a:rPr lang="zh-CN" altLang="en-US" sz="2400">
                <a:latin typeface="Times New Roman" panose="02020603050405020304" pitchFamily="18" charset="0"/>
                <a:ea typeface="黑体" panose="02010609060101010101" pitchFamily="49" charset="-122"/>
              </a:rPr>
              <a:t>，又称“育种值”，即表示在动、植物育种工作中实际能够获得的效应。</a:t>
            </a:r>
            <a:endParaRPr lang="en-US" altLang="zh-CN" sz="2400">
              <a:latin typeface="Times New Roman" panose="02020603050405020304" pitchFamily="18" charset="0"/>
              <a:ea typeface="黑体" panose="02010609060101010101" pitchFamily="49" charset="-122"/>
            </a:endParaRPr>
          </a:p>
          <a:p>
            <a:pPr marL="0" indent="0">
              <a:lnSpc>
                <a:spcPts val="2900"/>
              </a:lnSpc>
              <a:spcBef>
                <a:spcPct val="0"/>
              </a:spcBef>
              <a:buClr>
                <a:srgbClr val="FFFF00"/>
              </a:buClr>
              <a:buFont typeface="Wingdings" panose="05000000000000000000" pitchFamily="2" charset="2"/>
              <a:buChar char="Ø"/>
            </a:pPr>
            <a:endParaRPr lang="zh-CN" altLang="en-US" sz="2400">
              <a:latin typeface="Times New Roman" panose="02020603050405020304" pitchFamily="18" charset="0"/>
              <a:ea typeface="黑体" panose="02010609060101010101" pitchFamily="49" charset="-122"/>
            </a:endParaRPr>
          </a:p>
          <a:p>
            <a:pPr marL="0" indent="0">
              <a:lnSpc>
                <a:spcPts val="2900"/>
              </a:lnSpc>
              <a:spcBef>
                <a:spcPct val="0"/>
              </a:spcBef>
              <a:buClr>
                <a:srgbClr val="FFFF00"/>
              </a:buClr>
              <a:buFont typeface="Wingdings" panose="05000000000000000000" pitchFamily="2" charset="2"/>
              <a:buChar char="Ø"/>
            </a:pPr>
            <a:r>
              <a:rPr lang="zh-CN" altLang="en-US" sz="2400">
                <a:solidFill>
                  <a:srgbClr val="FFFF00"/>
                </a:solidFill>
                <a:latin typeface="Times New Roman" panose="02020603050405020304" pitchFamily="18" charset="0"/>
                <a:ea typeface="黑体" panose="02010609060101010101" pitchFamily="49" charset="-122"/>
              </a:rPr>
              <a:t>显性离差</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dominance deviation</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D</a:t>
            </a:r>
            <a:r>
              <a:rPr lang="zh-CN" altLang="en-US" sz="2400">
                <a:latin typeface="Times New Roman" panose="02020603050405020304" pitchFamily="18" charset="0"/>
                <a:ea typeface="黑体" panose="02010609060101010101" pitchFamily="49" charset="-122"/>
              </a:rPr>
              <a:t>）：等位基因之间若有显隐性关系，因而造成一些不同于累加效应的情况。由于基因在不同世代中的分离和重组，基因间的关系亦会发生变化，</a:t>
            </a:r>
            <a:r>
              <a:rPr lang="zh-CN" altLang="en-US" sz="2400">
                <a:solidFill>
                  <a:srgbClr val="FFFF00"/>
                </a:solidFill>
                <a:latin typeface="Times New Roman" panose="02020603050405020304" pitchFamily="18" charset="0"/>
                <a:ea typeface="黑体" panose="02010609060101010101" pitchFamily="49" charset="-122"/>
              </a:rPr>
              <a:t>显性离差被认为是能遗传而不能被固定的遗传效应。</a:t>
            </a:r>
            <a:endParaRPr lang="en-US" altLang="zh-CN" sz="2400">
              <a:solidFill>
                <a:srgbClr val="FFFF00"/>
              </a:solidFill>
              <a:latin typeface="Times New Roman" panose="02020603050405020304" pitchFamily="18" charset="0"/>
              <a:ea typeface="黑体" panose="02010609060101010101" pitchFamily="49" charset="-122"/>
            </a:endParaRPr>
          </a:p>
          <a:p>
            <a:pPr marL="0" indent="0">
              <a:lnSpc>
                <a:spcPts val="2900"/>
              </a:lnSpc>
              <a:spcBef>
                <a:spcPct val="0"/>
              </a:spcBef>
              <a:buClr>
                <a:srgbClr val="FFFF00"/>
              </a:buClr>
              <a:buFont typeface="Wingdings" panose="05000000000000000000" pitchFamily="2" charset="2"/>
              <a:buChar char="Ø"/>
            </a:pPr>
            <a:endParaRPr lang="zh-CN" altLang="en-US" sz="2400">
              <a:solidFill>
                <a:srgbClr val="FFFF00"/>
              </a:solidFill>
              <a:latin typeface="Times New Roman" panose="02020603050405020304" pitchFamily="18" charset="0"/>
              <a:ea typeface="黑体" panose="02010609060101010101" pitchFamily="49" charset="-122"/>
            </a:endParaRPr>
          </a:p>
          <a:p>
            <a:pPr marL="0" indent="0">
              <a:lnSpc>
                <a:spcPts val="2900"/>
              </a:lnSpc>
              <a:spcBef>
                <a:spcPct val="0"/>
              </a:spcBef>
              <a:buClr>
                <a:srgbClr val="FFFF00"/>
              </a:buClr>
              <a:buFont typeface="Wingdings" panose="05000000000000000000" pitchFamily="2" charset="2"/>
              <a:buChar char="Ø"/>
            </a:pPr>
            <a:r>
              <a:rPr lang="zh-CN" altLang="en-US" sz="2400">
                <a:solidFill>
                  <a:srgbClr val="FFFF00"/>
                </a:solidFill>
                <a:latin typeface="Times New Roman" panose="02020603050405020304" pitchFamily="18" charset="0"/>
                <a:ea typeface="黑体" panose="02010609060101010101" pitchFamily="49" charset="-122"/>
              </a:rPr>
              <a:t>互作离差或上位效应</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interaction</a:t>
            </a:r>
            <a:r>
              <a:rPr lang="zh-CN" altLang="en-US" sz="2400">
                <a:latin typeface="Times New Roman" panose="02020603050405020304" pitchFamily="18" charset="0"/>
                <a:ea typeface="黑体" panose="02010609060101010101" pitchFamily="49" charset="-122"/>
              </a:rPr>
              <a:t>或</a:t>
            </a:r>
            <a:r>
              <a:rPr lang="en-US" altLang="zh-CN" sz="2400">
                <a:latin typeface="Times New Roman" panose="02020603050405020304" pitchFamily="18" charset="0"/>
                <a:ea typeface="黑体" panose="02010609060101010101" pitchFamily="49" charset="-122"/>
              </a:rPr>
              <a:t>epistatic deviation</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I</a:t>
            </a:r>
            <a:r>
              <a:rPr lang="zh-CN" altLang="en-US" sz="2400">
                <a:latin typeface="Times New Roman" panose="02020603050405020304" pitchFamily="18" charset="0"/>
                <a:ea typeface="黑体" panose="02010609060101010101" pitchFamily="49" charset="-122"/>
              </a:rPr>
              <a:t>）：由于非等位基因之间的相互作用对于基因型值所产生的效应，是一种非加性的基因作用，称为互作或上位效应。</a:t>
            </a:r>
            <a:r>
              <a:rPr lang="en-US" altLang="zh-CN" sz="2400">
                <a:latin typeface="Times New Roman" panose="02020603050405020304" pitchFamily="18" charset="0"/>
                <a:ea typeface="黑体" panose="02010609060101010101" pitchFamily="49" charset="-122"/>
              </a:rPr>
              <a:t> </a:t>
            </a:r>
          </a:p>
          <a:p>
            <a:pPr marL="0" indent="0">
              <a:lnSpc>
                <a:spcPts val="2900"/>
              </a:lnSpc>
              <a:spcBef>
                <a:spcPct val="0"/>
              </a:spcBef>
              <a:buClr>
                <a:srgbClr val="FFFF00"/>
              </a:buClr>
              <a:buFontTx/>
              <a:buNone/>
            </a:pPr>
            <a:r>
              <a:rPr lang="zh-CN" altLang="en-US" sz="2400">
                <a:latin typeface="Times New Roman" panose="02020603050405020304" pitchFamily="18" charset="0"/>
                <a:ea typeface="黑体" panose="02010609060101010101" pitchFamily="49" charset="-122"/>
              </a:rPr>
              <a:t> </a:t>
            </a:r>
          </a:p>
          <a:p>
            <a:pPr marL="0" indent="0">
              <a:buFontTx/>
              <a:buNone/>
            </a:pPr>
            <a:r>
              <a:rPr lang="en-US" altLang="zh-CN" sz="2400">
                <a:latin typeface="Times New Roman" panose="02020603050405020304" pitchFamily="18" charset="0"/>
                <a:ea typeface="黑体" panose="02010609060101010101" pitchFamily="49" charset="-122"/>
              </a:rPr>
              <a:t>                    </a:t>
            </a:r>
            <a:r>
              <a:rPr lang="en-US" altLang="zh-CN" sz="2400" b="1" i="1">
                <a:latin typeface="宋体" panose="02010600030101010101" pitchFamily="2" charset="-122"/>
                <a:ea typeface="黑体" panose="02010609060101010101" pitchFamily="49" charset="-122"/>
              </a:rPr>
              <a:t>G </a:t>
            </a:r>
            <a:r>
              <a:rPr lang="zh-CN" altLang="en-US" sz="2400" b="1">
                <a:latin typeface="宋体" panose="02010600030101010101" pitchFamily="2" charset="-122"/>
                <a:ea typeface="黑体" panose="02010609060101010101" pitchFamily="49" charset="-122"/>
              </a:rPr>
              <a:t>＝</a:t>
            </a:r>
            <a:r>
              <a:rPr lang="en-US" altLang="zh-CN" sz="2400" b="1" i="1">
                <a:latin typeface="宋体" panose="02010600030101010101" pitchFamily="2" charset="-122"/>
                <a:ea typeface="黑体" panose="02010609060101010101" pitchFamily="49" charset="-122"/>
              </a:rPr>
              <a:t>A+D+I</a:t>
            </a:r>
            <a:r>
              <a:rPr lang="en-US" altLang="zh-CN" sz="2400" b="1">
                <a:latin typeface="宋体" panose="02010600030101010101" pitchFamily="2" charset="-122"/>
                <a:ea typeface="黑体" panose="02010609060101010101" pitchFamily="49" charset="-122"/>
              </a:rPr>
              <a:t>        </a:t>
            </a:r>
            <a:r>
              <a:rPr lang="en-US" altLang="zh-CN" sz="2400" b="1">
                <a:latin typeface="宋体" panose="02010600030101010101" pitchFamily="2" charset="-122"/>
              </a:rPr>
              <a:t> </a:t>
            </a:r>
            <a:endParaRPr lang="zh-CN" altLang="en-US" sz="2400" b="1" i="1">
              <a:latin typeface="宋体" panose="0201060003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75C00AAD-A660-E4EF-1505-F18FBDFA543B}"/>
              </a:ext>
            </a:extLst>
          </p:cNvPr>
          <p:cNvSpPr>
            <a:spLocks noGrp="1" noChangeArrowheads="1"/>
          </p:cNvSpPr>
          <p:nvPr>
            <p:ph idx="1"/>
          </p:nvPr>
        </p:nvSpPr>
        <p:spPr>
          <a:xfrm>
            <a:off x="0" y="0"/>
            <a:ext cx="9144000" cy="2514600"/>
          </a:xfrm>
        </p:spPr>
        <p:txBody>
          <a:bodyPr/>
          <a:lstStyle/>
          <a:p>
            <a:pPr algn="just">
              <a:lnSpc>
                <a:spcPct val="90000"/>
              </a:lnSpc>
              <a:buFontTx/>
              <a:buNone/>
            </a:pPr>
            <a:endParaRPr lang="en-US" altLang="zh-CN" sz="2400" b="1">
              <a:solidFill>
                <a:srgbClr val="FFFF00"/>
              </a:solidFill>
              <a:latin typeface="宋体" panose="02010600030101010101" pitchFamily="2" charset="-122"/>
            </a:endParaRPr>
          </a:p>
          <a:p>
            <a:pPr algn="just">
              <a:lnSpc>
                <a:spcPct val="90000"/>
              </a:lnSpc>
              <a:buFontTx/>
              <a:buNone/>
            </a:pPr>
            <a:r>
              <a:rPr lang="en-US" altLang="zh-CN" sz="2400" b="1">
                <a:solidFill>
                  <a:srgbClr val="FFFF00"/>
                </a:solidFill>
                <a:latin typeface="宋体" panose="02010600030101010101" pitchFamily="2" charset="-122"/>
              </a:rPr>
              <a:t>                   </a:t>
            </a:r>
            <a:r>
              <a:rPr lang="en-US" altLang="zh-CN" sz="2800">
                <a:solidFill>
                  <a:srgbClr val="FFFF00"/>
                </a:solidFill>
                <a:latin typeface="黑体" panose="02010609060101010101" pitchFamily="49" charset="-122"/>
                <a:ea typeface="黑体" panose="02010609060101010101" pitchFamily="49" charset="-122"/>
              </a:rPr>
              <a:t> </a:t>
            </a:r>
            <a:r>
              <a:rPr lang="zh-CN" altLang="en-US" sz="2800">
                <a:solidFill>
                  <a:srgbClr val="FFFF00"/>
                </a:solidFill>
                <a:latin typeface="黑体" panose="02010609060101010101" pitchFamily="49" charset="-122"/>
                <a:ea typeface="黑体" panose="02010609060101010101" pitchFamily="49" charset="-122"/>
              </a:rPr>
              <a:t>基因型值的尺度</a:t>
            </a:r>
            <a:endParaRPr lang="zh-CN" altLang="en-US" sz="2800">
              <a:latin typeface="黑体" panose="02010609060101010101" pitchFamily="49" charset="-122"/>
              <a:ea typeface="黑体" panose="02010609060101010101" pitchFamily="49" charset="-122"/>
            </a:endParaRPr>
          </a:p>
          <a:p>
            <a:pPr algn="just">
              <a:lnSpc>
                <a:spcPct val="110000"/>
              </a:lnSpc>
              <a:buFontTx/>
              <a:buNone/>
            </a:pPr>
            <a:r>
              <a:rPr lang="zh-CN" altLang="en-US" sz="2000">
                <a:latin typeface="Comic Sans MS" panose="030F0702030302020204" pitchFamily="66" charset="0"/>
                <a:ea typeface="黑体" panose="02010609060101010101" pitchFamily="49" charset="-122"/>
              </a:rPr>
              <a:t>一对等位基因</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和</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，其频率分别为</a:t>
            </a:r>
            <a:r>
              <a:rPr lang="en-US" altLang="zh-CN" sz="2000">
                <a:latin typeface="Comic Sans MS" panose="030F0702030302020204" pitchFamily="66" charset="0"/>
                <a:ea typeface="黑体" panose="02010609060101010101" pitchFamily="49" charset="-122"/>
              </a:rPr>
              <a:t>p</a:t>
            </a:r>
            <a:r>
              <a:rPr lang="zh-CN" altLang="en-US" sz="2000">
                <a:latin typeface="Comic Sans MS" panose="030F0702030302020204" pitchFamily="66" charset="0"/>
                <a:ea typeface="黑体" panose="02010609060101010101" pitchFamily="49" charset="-122"/>
              </a:rPr>
              <a:t>和</a:t>
            </a:r>
            <a:r>
              <a:rPr lang="en-US" altLang="zh-CN" sz="2000">
                <a:latin typeface="Comic Sans MS" panose="030F0702030302020204" pitchFamily="66" charset="0"/>
                <a:ea typeface="黑体" panose="02010609060101010101" pitchFamily="49" charset="-122"/>
              </a:rPr>
              <a:t>q</a:t>
            </a:r>
            <a:r>
              <a:rPr lang="zh-CN" altLang="en-US" sz="2000">
                <a:latin typeface="Comic Sans MS" panose="030F0702030302020204" pitchFamily="66" charset="0"/>
                <a:ea typeface="黑体" panose="02010609060101010101" pitchFamily="49" charset="-122"/>
              </a:rPr>
              <a:t>，当群体平衡时，其基因型频率为：</a:t>
            </a:r>
          </a:p>
          <a:p>
            <a:pPr algn="just">
              <a:lnSpc>
                <a:spcPct val="110000"/>
              </a:lnSpc>
              <a:buFontTx/>
              <a:buNone/>
            </a:pPr>
            <a:r>
              <a:rPr lang="zh-CN" altLang="en-US" sz="2000">
                <a:latin typeface="Comic Sans MS" panose="030F0702030302020204" pitchFamily="66" charset="0"/>
                <a:ea typeface="黑体" panose="02010609060101010101" pitchFamily="49" charset="-122"/>
              </a:rPr>
              <a:t>               </a:t>
            </a:r>
            <a:r>
              <a:rPr lang="en-US" altLang="zh-CN" sz="2000">
                <a:latin typeface="Comic Sans MS" panose="030F0702030302020204" pitchFamily="66" charset="0"/>
                <a:ea typeface="黑体" panose="02010609060101010101" pitchFamily="49" charset="-122"/>
              </a:rPr>
              <a:t>p</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+2pq</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+q</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p>
          <a:p>
            <a:pPr algn="just">
              <a:lnSpc>
                <a:spcPct val="110000"/>
              </a:lnSpc>
              <a:buFontTx/>
              <a:buNone/>
            </a:pPr>
            <a:r>
              <a:rPr lang="zh-CN" altLang="en-US" sz="2000">
                <a:latin typeface="Comic Sans MS" panose="030F0702030302020204" pitchFamily="66" charset="0"/>
                <a:ea typeface="黑体" panose="02010609060101010101" pitchFamily="49" charset="-122"/>
              </a:rPr>
              <a:t>         设</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1</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en-US" altLang="zh-CN" sz="2000">
                <a:latin typeface="Comic Sans MS" panose="030F0702030302020204" pitchFamily="66" charset="0"/>
                <a:ea typeface="黑体" panose="02010609060101010101" pitchFamily="49" charset="-122"/>
              </a:rPr>
              <a:t>A</a:t>
            </a:r>
            <a:r>
              <a:rPr lang="en-US" altLang="zh-CN" sz="2000" baseline="-30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的基因型值分别为</a:t>
            </a:r>
            <a:r>
              <a:rPr lang="en-US" altLang="zh-CN" sz="2000">
                <a:latin typeface="Comic Sans MS" panose="030F0702030302020204" pitchFamily="66" charset="0"/>
                <a:ea typeface="黑体" panose="02010609060101010101" pitchFamily="49" charset="-122"/>
              </a:rPr>
              <a:t>a</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d</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-a</a:t>
            </a:r>
            <a:r>
              <a:rPr lang="zh-CN" altLang="en-US" sz="2000">
                <a:latin typeface="Comic Sans MS" panose="030F0702030302020204" pitchFamily="66" charset="0"/>
                <a:ea typeface="黑体" panose="02010609060101010101" pitchFamily="49" charset="-122"/>
              </a:rPr>
              <a:t>。</a:t>
            </a:r>
          </a:p>
          <a:p>
            <a:pPr algn="just">
              <a:lnSpc>
                <a:spcPct val="110000"/>
              </a:lnSpc>
              <a:buFontTx/>
              <a:buNone/>
            </a:pPr>
            <a:r>
              <a:rPr lang="zh-CN" altLang="en-US" sz="2000">
                <a:latin typeface="Comic Sans MS" panose="030F0702030302020204" pitchFamily="66" charset="0"/>
                <a:ea typeface="黑体" panose="02010609060101010101" pitchFamily="49" charset="-122"/>
              </a:rPr>
              <a:t>    基因型值的坐标：</a:t>
            </a:r>
          </a:p>
          <a:p>
            <a:pPr algn="just">
              <a:lnSpc>
                <a:spcPct val="90000"/>
              </a:lnSpc>
              <a:buFontTx/>
              <a:buNone/>
            </a:pPr>
            <a:r>
              <a:rPr lang="zh-CN" altLang="en-US" sz="2400">
                <a:latin typeface="Comic Sans MS" panose="030F0702030302020204" pitchFamily="66" charset="0"/>
                <a:ea typeface="黑体" panose="02010609060101010101" pitchFamily="49" charset="-122"/>
              </a:rPr>
              <a:t> </a:t>
            </a:r>
          </a:p>
          <a:p>
            <a:pPr algn="just">
              <a:lnSpc>
                <a:spcPct val="90000"/>
              </a:lnSpc>
              <a:buFontTx/>
              <a:buNone/>
            </a:pPr>
            <a:r>
              <a:rPr lang="zh-CN" altLang="en-US" sz="2400">
                <a:latin typeface="Comic Sans MS" panose="030F0702030302020204" pitchFamily="66" charset="0"/>
                <a:ea typeface="黑体" panose="02010609060101010101" pitchFamily="49" charset="-122"/>
              </a:rPr>
              <a:t> </a:t>
            </a:r>
          </a:p>
          <a:p>
            <a:pPr algn="just">
              <a:lnSpc>
                <a:spcPct val="90000"/>
              </a:lnSpc>
              <a:buFontTx/>
              <a:buNone/>
            </a:pPr>
            <a:r>
              <a:rPr lang="zh-CN" altLang="en-US" sz="2400">
                <a:latin typeface="Comic Sans MS" panose="030F0702030302020204" pitchFamily="66" charset="0"/>
                <a:ea typeface="黑体" panose="02010609060101010101" pitchFamily="49" charset="-122"/>
              </a:rPr>
              <a:t> </a:t>
            </a:r>
          </a:p>
          <a:p>
            <a:pPr algn="just">
              <a:lnSpc>
                <a:spcPct val="90000"/>
              </a:lnSpc>
              <a:buFontTx/>
              <a:buNone/>
            </a:pPr>
            <a:r>
              <a:rPr lang="zh-CN" altLang="en-US" sz="2400">
                <a:latin typeface="Comic Sans MS" panose="030F0702030302020204" pitchFamily="66" charset="0"/>
                <a:ea typeface="黑体" panose="02010609060101010101" pitchFamily="49" charset="-122"/>
              </a:rPr>
              <a:t>  </a:t>
            </a:r>
          </a:p>
          <a:p>
            <a:pPr algn="just">
              <a:lnSpc>
                <a:spcPct val="90000"/>
              </a:lnSpc>
              <a:buFontTx/>
              <a:buNone/>
            </a:pPr>
            <a:endParaRPr lang="zh-CN" altLang="en-US" sz="2400">
              <a:latin typeface="Comic Sans MS" panose="030F0702030302020204" pitchFamily="66" charset="0"/>
              <a:ea typeface="黑体" panose="02010609060101010101" pitchFamily="49" charset="-122"/>
            </a:endParaRPr>
          </a:p>
          <a:p>
            <a:pPr>
              <a:lnSpc>
                <a:spcPct val="90000"/>
              </a:lnSpc>
            </a:pPr>
            <a:endParaRPr lang="en-US" altLang="zh-CN" sz="2400">
              <a:latin typeface="Comic Sans MS" panose="030F0702030302020204" pitchFamily="66" charset="0"/>
              <a:ea typeface="黑体" panose="02010609060101010101" pitchFamily="49" charset="-122"/>
            </a:endParaRPr>
          </a:p>
        </p:txBody>
      </p:sp>
      <p:sp>
        <p:nvSpPr>
          <p:cNvPr id="49155" name="Text Box 4">
            <a:extLst>
              <a:ext uri="{FF2B5EF4-FFF2-40B4-BE49-F238E27FC236}">
                <a16:creationId xmlns:a16="http://schemas.microsoft.com/office/drawing/2014/main" id="{2B6F1DDF-9E46-FD06-7719-6400759E88DE}"/>
              </a:ext>
            </a:extLst>
          </p:cNvPr>
          <p:cNvSpPr txBox="1">
            <a:spLocks noChangeArrowheads="1"/>
          </p:cNvSpPr>
          <p:nvPr/>
        </p:nvSpPr>
        <p:spPr bwMode="auto">
          <a:xfrm>
            <a:off x="228600" y="4191000"/>
            <a:ext cx="8839200" cy="234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15000"/>
              </a:lnSpc>
              <a:spcBef>
                <a:spcPct val="10000"/>
              </a:spcBef>
              <a:buClr>
                <a:schemeClr val="hlink"/>
              </a:buClr>
              <a:buSzPct val="110000"/>
              <a:buFontTx/>
              <a:buNone/>
            </a:pPr>
            <a:r>
              <a:rPr lang="en-US" altLang="zh-CN" sz="2000" b="1">
                <a:latin typeface="宋体" panose="02010600030101010101" pitchFamily="2" charset="-122"/>
              </a:rPr>
              <a:t>  </a:t>
            </a:r>
            <a:r>
              <a:rPr lang="zh-CN" altLang="en-US" sz="2000">
                <a:latin typeface="黑体" panose="02010609060101010101" pitchFamily="49" charset="-122"/>
                <a:ea typeface="黑体" panose="02010609060101010101" pitchFamily="49" charset="-122"/>
              </a:rPr>
              <a:t>离差从纯合体的中点</a:t>
            </a:r>
            <a:r>
              <a:rPr lang="en-US" altLang="zh-CN" sz="2000">
                <a:latin typeface="黑体" panose="02010609060101010101" pitchFamily="49" charset="-122"/>
                <a:ea typeface="黑体" panose="02010609060101010101" pitchFamily="49" charset="-122"/>
              </a:rPr>
              <a:t>O</a:t>
            </a:r>
            <a:r>
              <a:rPr lang="zh-CN" altLang="en-US" sz="2000">
                <a:latin typeface="黑体" panose="02010609060101010101" pitchFamily="49" charset="-122"/>
                <a:ea typeface="黑体" panose="02010609060101010101" pitchFamily="49" charset="-122"/>
              </a:rPr>
              <a:t>量起，</a:t>
            </a:r>
            <a:r>
              <a:rPr lang="en-US" altLang="zh-CN" sz="2000">
                <a:latin typeface="黑体" panose="02010609060101010101" pitchFamily="49" charset="-122"/>
                <a:ea typeface="黑体" panose="02010609060101010101" pitchFamily="49" charset="-122"/>
              </a:rPr>
              <a:t>d</a:t>
            </a:r>
            <a:r>
              <a:rPr lang="zh-CN" altLang="en-US" sz="2000">
                <a:latin typeface="黑体" panose="02010609060101010101" pitchFamily="49" charset="-122"/>
                <a:ea typeface="黑体" panose="02010609060101010101" pitchFamily="49" charset="-122"/>
              </a:rPr>
              <a:t>可正可负，因而</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2</a:t>
            </a:r>
            <a:r>
              <a:rPr lang="zh-CN" altLang="en-US" sz="2000">
                <a:latin typeface="黑体" panose="02010609060101010101" pitchFamily="49" charset="-122"/>
                <a:ea typeface="黑体" panose="02010609060101010101" pitchFamily="49" charset="-122"/>
              </a:rPr>
              <a:t>可以在</a:t>
            </a:r>
            <a:r>
              <a:rPr lang="en-US" altLang="zh-CN" sz="2000">
                <a:latin typeface="黑体" panose="02010609060101010101" pitchFamily="49" charset="-122"/>
                <a:ea typeface="黑体" panose="02010609060101010101" pitchFamily="49" charset="-122"/>
              </a:rPr>
              <a:t>O</a:t>
            </a:r>
            <a:r>
              <a:rPr lang="zh-CN" altLang="en-US" sz="2000">
                <a:latin typeface="黑体" panose="02010609060101010101" pitchFamily="49" charset="-122"/>
                <a:ea typeface="黑体" panose="02010609060101010101" pitchFamily="49" charset="-122"/>
              </a:rPr>
              <a:t>的任何一边。</a:t>
            </a:r>
          </a:p>
          <a:p>
            <a:pPr algn="just" eaLnBrk="1" hangingPunct="1">
              <a:lnSpc>
                <a:spcPct val="115000"/>
              </a:lnSpc>
              <a:spcBef>
                <a:spcPct val="10000"/>
              </a:spcBef>
              <a:buClr>
                <a:schemeClr val="hlink"/>
              </a:buClr>
              <a:buSzPct val="110000"/>
              <a:buFontTx/>
              <a:buNone/>
            </a:pPr>
            <a:r>
              <a:rPr lang="zh-CN" altLang="en-US" sz="2000">
                <a:latin typeface="黑体" panose="02010609060101010101" pitchFamily="49" charset="-122"/>
                <a:ea typeface="黑体" panose="02010609060101010101" pitchFamily="49" charset="-122"/>
              </a:rPr>
              <a:t>   </a:t>
            </a:r>
            <a:r>
              <a:rPr lang="en-US" altLang="zh-CN" sz="2000">
                <a:latin typeface="黑体" panose="02010609060101010101" pitchFamily="49" charset="-122"/>
                <a:ea typeface="黑体" panose="02010609060101010101" pitchFamily="49" charset="-122"/>
              </a:rPr>
              <a:t>O</a:t>
            </a:r>
            <a:r>
              <a:rPr lang="zh-CN" altLang="en-US" sz="2000">
                <a:latin typeface="黑体" panose="02010609060101010101" pitchFamily="49" charset="-122"/>
                <a:ea typeface="黑体" panose="02010609060101010101" pitchFamily="49" charset="-122"/>
              </a:rPr>
              <a:t>点：两纯合体基因型值的算术平均值，作为量度</a:t>
            </a:r>
            <a:r>
              <a:rPr lang="en-US" altLang="zh-CN" sz="2000">
                <a:latin typeface="黑体" panose="02010609060101010101" pitchFamily="49" charset="-122"/>
                <a:ea typeface="黑体" panose="02010609060101010101" pitchFamily="49" charset="-122"/>
              </a:rPr>
              <a:t>a</a:t>
            </a:r>
            <a:r>
              <a:rPr lang="zh-CN" altLang="en-US" sz="2000">
                <a:latin typeface="黑体" panose="02010609060101010101" pitchFamily="49" charset="-122"/>
                <a:ea typeface="黑体" panose="02010609060101010101" pitchFamily="49" charset="-122"/>
              </a:rPr>
              <a:t>和</a:t>
            </a:r>
            <a:r>
              <a:rPr lang="en-US" altLang="zh-CN" sz="2000">
                <a:latin typeface="黑体" panose="02010609060101010101" pitchFamily="49" charset="-122"/>
                <a:ea typeface="黑体" panose="02010609060101010101" pitchFamily="49" charset="-122"/>
              </a:rPr>
              <a:t>d</a:t>
            </a:r>
            <a:r>
              <a:rPr lang="zh-CN" altLang="en-US" sz="2000">
                <a:latin typeface="黑体" panose="02010609060101010101" pitchFamily="49" charset="-122"/>
                <a:ea typeface="黑体" panose="02010609060101010101" pitchFamily="49" charset="-122"/>
              </a:rPr>
              <a:t>的原点。</a:t>
            </a:r>
          </a:p>
          <a:p>
            <a:pPr algn="just" eaLnBrk="1" hangingPunct="1">
              <a:lnSpc>
                <a:spcPct val="115000"/>
              </a:lnSpc>
              <a:spcBef>
                <a:spcPct val="10000"/>
              </a:spcBef>
              <a:buClr>
                <a:schemeClr val="hlink"/>
              </a:buClr>
              <a:buSzPct val="110000"/>
              <a:buFontTx/>
              <a:buNone/>
            </a:pPr>
            <a:r>
              <a:rPr lang="zh-CN" altLang="en-US" sz="2000">
                <a:latin typeface="黑体" panose="02010609060101010101" pitchFamily="49" charset="-122"/>
                <a:ea typeface="黑体" panose="02010609060101010101" pitchFamily="49" charset="-122"/>
              </a:rPr>
              <a:t>   </a:t>
            </a:r>
            <a:r>
              <a:rPr lang="zh-CN" altLang="en-US" sz="2000">
                <a:latin typeface="Times New Roman" panose="02020603050405020304" pitchFamily="18" charset="0"/>
                <a:ea typeface="黑体" panose="02010609060101010101" pitchFamily="49" charset="-122"/>
              </a:rPr>
              <a:t>“</a:t>
            </a:r>
            <a:r>
              <a:rPr lang="en-US" altLang="zh-CN" sz="2000">
                <a:latin typeface="黑体" panose="02010609060101010101" pitchFamily="49" charset="-122"/>
                <a:ea typeface="黑体" panose="02010609060101010101" pitchFamily="49" charset="-122"/>
              </a:rPr>
              <a:t>a</a:t>
            </a:r>
            <a:r>
              <a:rPr lang="en-US" altLang="zh-CN" sz="2000">
                <a:latin typeface="Times New Roman" panose="02020603050405020304" pitchFamily="18" charset="0"/>
                <a:ea typeface="黑体" panose="02010609060101010101" pitchFamily="49" charset="-122"/>
              </a:rPr>
              <a:t>”</a:t>
            </a: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表示从</a:t>
            </a:r>
            <a:r>
              <a:rPr lang="en-US" altLang="zh-CN" sz="2000">
                <a:latin typeface="黑体" panose="02010609060101010101" pitchFamily="49" charset="-122"/>
                <a:ea typeface="黑体" panose="02010609060101010101" pitchFamily="49" charset="-122"/>
              </a:rPr>
              <a:t>O</a:t>
            </a:r>
            <a:r>
              <a:rPr lang="zh-CN" altLang="en-US" sz="2000">
                <a:latin typeface="黑体" panose="02010609060101010101" pitchFamily="49" charset="-122"/>
                <a:ea typeface="黑体" panose="02010609060101010101" pitchFamily="49" charset="-122"/>
              </a:rPr>
              <a:t>点量起朝着坐标正的方向的一个增量，属于 </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en-US" altLang="zh-CN" sz="2000">
                <a:latin typeface="黑体" panose="02010609060101010101" pitchFamily="49" charset="-122"/>
                <a:ea typeface="黑体" panose="02010609060101010101" pitchFamily="49" charset="-122"/>
              </a:rPr>
              <a:t>A</a:t>
            </a:r>
            <a:r>
              <a:rPr lang="en-US" altLang="zh-CN" sz="2000" baseline="-30000">
                <a:latin typeface="黑体" panose="02010609060101010101" pitchFamily="49" charset="-122"/>
                <a:ea typeface="黑体" panose="02010609060101010101" pitchFamily="49" charset="-122"/>
              </a:rPr>
              <a:t>1</a:t>
            </a:r>
            <a:r>
              <a:rPr lang="zh-CN" altLang="en-US" sz="2000">
                <a:latin typeface="黑体" panose="02010609060101010101" pitchFamily="49" charset="-122"/>
                <a:ea typeface="黑体" panose="02010609060101010101" pitchFamily="49" charset="-122"/>
              </a:rPr>
              <a:t>的基因</a:t>
            </a:r>
          </a:p>
          <a:p>
            <a:pPr algn="just" eaLnBrk="1" hangingPunct="1">
              <a:lnSpc>
                <a:spcPct val="115000"/>
              </a:lnSpc>
              <a:spcBef>
                <a:spcPct val="10000"/>
              </a:spcBef>
              <a:buClr>
                <a:schemeClr val="hlink"/>
              </a:buClr>
              <a:buSzPct val="110000"/>
              <a:buFontTx/>
              <a:buNone/>
            </a:pPr>
            <a:r>
              <a:rPr lang="zh-CN" altLang="en-US" sz="2000">
                <a:latin typeface="黑体" panose="02010609060101010101" pitchFamily="49" charset="-122"/>
                <a:ea typeface="黑体" panose="02010609060101010101" pitchFamily="49" charset="-122"/>
              </a:rPr>
              <a:t>        型值的增量（</a:t>
            </a:r>
            <a:r>
              <a:rPr lang="en-US" altLang="zh-CN" sz="2000">
                <a:latin typeface="黑体" panose="02010609060101010101" pitchFamily="49" charset="-122"/>
                <a:ea typeface="黑体" panose="02010609060101010101" pitchFamily="49" charset="-122"/>
              </a:rPr>
              <a:t>-a</a:t>
            </a:r>
            <a:r>
              <a:rPr lang="zh-CN" altLang="en-US" sz="2000">
                <a:latin typeface="黑体" panose="02010609060101010101" pitchFamily="49" charset="-122"/>
                <a:ea typeface="黑体" panose="02010609060101010101" pitchFamily="49" charset="-122"/>
              </a:rPr>
              <a:t>正好相反）。</a:t>
            </a:r>
          </a:p>
          <a:p>
            <a:pPr algn="just" eaLnBrk="1" hangingPunct="1">
              <a:lnSpc>
                <a:spcPct val="115000"/>
              </a:lnSpc>
              <a:spcBef>
                <a:spcPct val="10000"/>
              </a:spcBef>
              <a:buClr>
                <a:schemeClr val="hlink"/>
              </a:buClr>
              <a:buSzPct val="110000"/>
              <a:buFontTx/>
              <a:buNone/>
            </a:pPr>
            <a:r>
              <a:rPr lang="zh-CN" altLang="en-US" sz="2000">
                <a:solidFill>
                  <a:srgbClr val="FFFF00"/>
                </a:solidFill>
                <a:latin typeface="黑体" panose="02010609060101010101" pitchFamily="49" charset="-122"/>
                <a:ea typeface="黑体" panose="02010609060101010101" pitchFamily="49" charset="-122"/>
              </a:rPr>
              <a:t>   </a:t>
            </a:r>
            <a:r>
              <a:rPr lang="zh-CN" altLang="en-US" sz="2000">
                <a:ea typeface="黑体" panose="02010609060101010101" pitchFamily="49" charset="-122"/>
              </a:rPr>
              <a:t>“</a:t>
            </a:r>
            <a:r>
              <a:rPr lang="en-US" altLang="zh-CN" sz="2000">
                <a:latin typeface="黑体" panose="02010609060101010101" pitchFamily="49" charset="-122"/>
                <a:ea typeface="黑体" panose="02010609060101010101" pitchFamily="49" charset="-122"/>
              </a:rPr>
              <a:t>d</a:t>
            </a:r>
            <a:r>
              <a:rPr lang="en-US" altLang="zh-CN" sz="2000">
                <a:ea typeface="黑体" panose="02010609060101010101" pitchFamily="49" charset="-122"/>
              </a:rPr>
              <a:t>”</a:t>
            </a:r>
            <a:r>
              <a:rPr lang="en-US" altLang="zh-CN" sz="2000">
                <a:latin typeface="黑体" panose="02010609060101010101" pitchFamily="49" charset="-122"/>
                <a:ea typeface="黑体" panose="02010609060101010101" pitchFamily="49" charset="-122"/>
              </a:rPr>
              <a:t>: </a:t>
            </a:r>
            <a:r>
              <a:rPr lang="zh-CN" altLang="en-US" sz="2000">
                <a:latin typeface="黑体" panose="02010609060101010101" pitchFamily="49" charset="-122"/>
                <a:ea typeface="黑体" panose="02010609060101010101" pitchFamily="49" charset="-122"/>
              </a:rPr>
              <a:t>表示杂合体的数值，取决于显性度，可正可负。</a:t>
            </a:r>
          </a:p>
          <a:p>
            <a:pPr eaLnBrk="1" hangingPunct="1">
              <a:lnSpc>
                <a:spcPct val="115000"/>
              </a:lnSpc>
              <a:spcBef>
                <a:spcPct val="10000"/>
              </a:spcBef>
              <a:buClrTx/>
              <a:buFontTx/>
              <a:buNone/>
            </a:pPr>
            <a:endParaRPr lang="en-US" altLang="zh-CN" sz="2000" u="sng">
              <a:latin typeface="黑体" panose="02010609060101010101" pitchFamily="49" charset="-122"/>
              <a:ea typeface="黑体" panose="02010609060101010101" pitchFamily="49" charset="-122"/>
            </a:endParaRPr>
          </a:p>
        </p:txBody>
      </p:sp>
      <p:grpSp>
        <p:nvGrpSpPr>
          <p:cNvPr id="49156" name="组合 4">
            <a:extLst>
              <a:ext uri="{FF2B5EF4-FFF2-40B4-BE49-F238E27FC236}">
                <a16:creationId xmlns:a16="http://schemas.microsoft.com/office/drawing/2014/main" id="{13309AB1-D543-1201-1E56-692785129F5D}"/>
              </a:ext>
            </a:extLst>
          </p:cNvPr>
          <p:cNvGrpSpPr>
            <a:grpSpLocks/>
          </p:cNvGrpSpPr>
          <p:nvPr/>
        </p:nvGrpSpPr>
        <p:grpSpPr bwMode="auto">
          <a:xfrm>
            <a:off x="1600200" y="2743200"/>
            <a:ext cx="5321300" cy="1114425"/>
            <a:chOff x="1524080" y="3033175"/>
            <a:chExt cx="5320803" cy="1113869"/>
          </a:xfrm>
        </p:grpSpPr>
        <p:cxnSp>
          <p:nvCxnSpPr>
            <p:cNvPr id="49157" name="直接连接符 5">
              <a:extLst>
                <a:ext uri="{FF2B5EF4-FFF2-40B4-BE49-F238E27FC236}">
                  <a16:creationId xmlns:a16="http://schemas.microsoft.com/office/drawing/2014/main" id="{B8DF2D8A-EA4F-C79A-7207-BFBD188A11D6}"/>
                </a:ext>
              </a:extLst>
            </p:cNvPr>
            <p:cNvCxnSpPr>
              <a:cxnSpLocks noChangeShapeType="1"/>
            </p:cNvCxnSpPr>
            <p:nvPr/>
          </p:nvCxnSpPr>
          <p:spPr bwMode="auto">
            <a:xfrm>
              <a:off x="1600278" y="3581396"/>
              <a:ext cx="5029068" cy="0"/>
            </a:xfrm>
            <a:prstGeom prst="line">
              <a:avLst/>
            </a:prstGeom>
            <a:noFill/>
            <a:ln w="38100" algn="ctr">
              <a:solidFill>
                <a:schemeClr val="tx1"/>
              </a:solidFill>
              <a:round/>
              <a:headEnd/>
              <a:tailEnd/>
            </a:ln>
          </p:spPr>
        </p:cxnSp>
        <p:cxnSp>
          <p:nvCxnSpPr>
            <p:cNvPr id="49158" name="直接连接符 6">
              <a:extLst>
                <a:ext uri="{FF2B5EF4-FFF2-40B4-BE49-F238E27FC236}">
                  <a16:creationId xmlns:a16="http://schemas.microsoft.com/office/drawing/2014/main" id="{0836C31E-5D54-6190-42CD-602DC6DBF0BF}"/>
                </a:ext>
              </a:extLst>
            </p:cNvPr>
            <p:cNvCxnSpPr>
              <a:cxnSpLocks noChangeShapeType="1"/>
            </p:cNvCxnSpPr>
            <p:nvPr/>
          </p:nvCxnSpPr>
          <p:spPr bwMode="auto">
            <a:xfrm>
              <a:off x="4191010" y="3429000"/>
              <a:ext cx="0" cy="152396"/>
            </a:xfrm>
            <a:prstGeom prst="line">
              <a:avLst/>
            </a:prstGeom>
            <a:noFill/>
            <a:ln w="38100" algn="ctr">
              <a:solidFill>
                <a:schemeClr val="tx1"/>
              </a:solidFill>
              <a:round/>
              <a:headEnd/>
              <a:tailEnd/>
            </a:ln>
          </p:spPr>
        </p:cxnSp>
        <p:sp>
          <p:nvSpPr>
            <p:cNvPr id="49159" name="文本框 7">
              <a:extLst>
                <a:ext uri="{FF2B5EF4-FFF2-40B4-BE49-F238E27FC236}">
                  <a16:creationId xmlns:a16="http://schemas.microsoft.com/office/drawing/2014/main" id="{BC7368C9-E441-BA9C-3BBD-C155E37B6FE8}"/>
                </a:ext>
              </a:extLst>
            </p:cNvPr>
            <p:cNvSpPr txBox="1">
              <a:spLocks noChangeArrowheads="1"/>
            </p:cNvSpPr>
            <p:nvPr/>
          </p:nvSpPr>
          <p:spPr bwMode="auto">
            <a:xfrm>
              <a:off x="1524080" y="3033175"/>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A2A2</a:t>
              </a:r>
              <a:endParaRPr lang="zh-CN" altLang="en-US"/>
            </a:p>
          </p:txBody>
        </p:sp>
        <p:sp>
          <p:nvSpPr>
            <p:cNvPr id="49160" name="文本框 8">
              <a:extLst>
                <a:ext uri="{FF2B5EF4-FFF2-40B4-BE49-F238E27FC236}">
                  <a16:creationId xmlns:a16="http://schemas.microsoft.com/office/drawing/2014/main" id="{17EDEEA0-7726-4628-E4AA-4980CD7305C7}"/>
                </a:ext>
              </a:extLst>
            </p:cNvPr>
            <p:cNvSpPr txBox="1">
              <a:spLocks noChangeArrowheads="1"/>
            </p:cNvSpPr>
            <p:nvPr/>
          </p:nvSpPr>
          <p:spPr bwMode="auto">
            <a:xfrm>
              <a:off x="6095960" y="3072928"/>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A1A1</a:t>
              </a:r>
              <a:endParaRPr lang="zh-CN" altLang="en-US"/>
            </a:p>
          </p:txBody>
        </p:sp>
        <p:cxnSp>
          <p:nvCxnSpPr>
            <p:cNvPr id="49161" name="直接箭头连接符 9">
              <a:extLst>
                <a:ext uri="{FF2B5EF4-FFF2-40B4-BE49-F238E27FC236}">
                  <a16:creationId xmlns:a16="http://schemas.microsoft.com/office/drawing/2014/main" id="{B4AD456F-33FC-F589-AD35-3B3AD57C976B}"/>
                </a:ext>
              </a:extLst>
            </p:cNvPr>
            <p:cNvCxnSpPr>
              <a:cxnSpLocks noChangeShapeType="1"/>
            </p:cNvCxnSpPr>
            <p:nvPr/>
          </p:nvCxnSpPr>
          <p:spPr bwMode="auto">
            <a:xfrm>
              <a:off x="5867366" y="3962386"/>
              <a:ext cx="761980" cy="0"/>
            </a:xfrm>
            <a:prstGeom prst="straightConnector1">
              <a:avLst/>
            </a:prstGeom>
            <a:noFill/>
            <a:ln w="9525" algn="ctr">
              <a:solidFill>
                <a:schemeClr val="tx1"/>
              </a:solidFill>
              <a:round/>
              <a:headEnd/>
              <a:tailEnd type="triangle" w="med" len="med"/>
            </a:ln>
          </p:spPr>
        </p:cxnSp>
        <p:cxnSp>
          <p:nvCxnSpPr>
            <p:cNvPr id="49162" name="直接箭头连接符 10">
              <a:extLst>
                <a:ext uri="{FF2B5EF4-FFF2-40B4-BE49-F238E27FC236}">
                  <a16:creationId xmlns:a16="http://schemas.microsoft.com/office/drawing/2014/main" id="{210AAE61-8C96-E1A0-F105-905014CA1963}"/>
                </a:ext>
              </a:extLst>
            </p:cNvPr>
            <p:cNvCxnSpPr>
              <a:cxnSpLocks noChangeShapeType="1"/>
            </p:cNvCxnSpPr>
            <p:nvPr/>
          </p:nvCxnSpPr>
          <p:spPr bwMode="auto">
            <a:xfrm>
              <a:off x="3352832" y="3962382"/>
              <a:ext cx="761980" cy="0"/>
            </a:xfrm>
            <a:prstGeom prst="straightConnector1">
              <a:avLst/>
            </a:prstGeom>
            <a:noFill/>
            <a:ln w="9525" algn="ctr">
              <a:solidFill>
                <a:schemeClr val="tx1"/>
              </a:solidFill>
              <a:round/>
              <a:headEnd/>
              <a:tailEnd type="triangle" w="med" len="med"/>
            </a:ln>
          </p:spPr>
        </p:cxnSp>
        <p:cxnSp>
          <p:nvCxnSpPr>
            <p:cNvPr id="49163" name="直接箭头连接符 11">
              <a:extLst>
                <a:ext uri="{FF2B5EF4-FFF2-40B4-BE49-F238E27FC236}">
                  <a16:creationId xmlns:a16="http://schemas.microsoft.com/office/drawing/2014/main" id="{322B62CF-FFA3-5100-97A5-477A8005B7D9}"/>
                </a:ext>
              </a:extLst>
            </p:cNvPr>
            <p:cNvCxnSpPr>
              <a:cxnSpLocks noChangeShapeType="1"/>
            </p:cNvCxnSpPr>
            <p:nvPr/>
          </p:nvCxnSpPr>
          <p:spPr bwMode="auto">
            <a:xfrm flipH="1" flipV="1">
              <a:off x="1676476" y="3962382"/>
              <a:ext cx="838182" cy="4"/>
            </a:xfrm>
            <a:prstGeom prst="straightConnector1">
              <a:avLst/>
            </a:prstGeom>
            <a:noFill/>
            <a:ln w="9525" algn="ctr">
              <a:solidFill>
                <a:schemeClr val="tx1"/>
              </a:solidFill>
              <a:round/>
              <a:headEnd/>
              <a:tailEnd type="triangle" w="med" len="med"/>
            </a:ln>
          </p:spPr>
        </p:cxnSp>
        <p:cxnSp>
          <p:nvCxnSpPr>
            <p:cNvPr id="49164" name="直接箭头连接符 12">
              <a:extLst>
                <a:ext uri="{FF2B5EF4-FFF2-40B4-BE49-F238E27FC236}">
                  <a16:creationId xmlns:a16="http://schemas.microsoft.com/office/drawing/2014/main" id="{6693C918-0636-7516-03FF-F004C3456257}"/>
                </a:ext>
              </a:extLst>
            </p:cNvPr>
            <p:cNvCxnSpPr>
              <a:cxnSpLocks noChangeShapeType="1"/>
            </p:cNvCxnSpPr>
            <p:nvPr/>
          </p:nvCxnSpPr>
          <p:spPr bwMode="auto">
            <a:xfrm flipH="1" flipV="1">
              <a:off x="4283769" y="3962378"/>
              <a:ext cx="838182" cy="4"/>
            </a:xfrm>
            <a:prstGeom prst="straightConnector1">
              <a:avLst/>
            </a:prstGeom>
            <a:noFill/>
            <a:ln w="9525" algn="ctr">
              <a:solidFill>
                <a:schemeClr val="tx1"/>
              </a:solidFill>
              <a:round/>
              <a:headEnd/>
              <a:tailEnd type="triangle" w="med" len="med"/>
            </a:ln>
          </p:spPr>
        </p:cxnSp>
        <p:sp>
          <p:nvSpPr>
            <p:cNvPr id="49165" name="文本框 13">
              <a:extLst>
                <a:ext uri="{FF2B5EF4-FFF2-40B4-BE49-F238E27FC236}">
                  <a16:creationId xmlns:a16="http://schemas.microsoft.com/office/drawing/2014/main" id="{665C7F4B-648B-D65D-1EC5-520C92F133DA}"/>
                </a:ext>
              </a:extLst>
            </p:cNvPr>
            <p:cNvSpPr txBox="1">
              <a:spLocks noChangeArrowheads="1"/>
            </p:cNvSpPr>
            <p:nvPr/>
          </p:nvSpPr>
          <p:spPr bwMode="auto">
            <a:xfrm>
              <a:off x="2705701" y="3777712"/>
              <a:ext cx="38985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a:t>
              </a:r>
              <a:endParaRPr lang="zh-CN" altLang="en-US"/>
            </a:p>
          </p:txBody>
        </p:sp>
        <p:sp>
          <p:nvSpPr>
            <p:cNvPr id="49166" name="文本框 14">
              <a:extLst>
                <a:ext uri="{FF2B5EF4-FFF2-40B4-BE49-F238E27FC236}">
                  <a16:creationId xmlns:a16="http://schemas.microsoft.com/office/drawing/2014/main" id="{686F6634-5706-04BC-CD13-C24A4ED000BB}"/>
                </a:ext>
              </a:extLst>
            </p:cNvPr>
            <p:cNvSpPr txBox="1">
              <a:spLocks noChangeArrowheads="1"/>
            </p:cNvSpPr>
            <p:nvPr/>
          </p:nvSpPr>
          <p:spPr bwMode="auto">
            <a:xfrm>
              <a:off x="5338205" y="3744575"/>
              <a:ext cx="312906"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a:t>
              </a:r>
              <a:endParaRPr lang="zh-CN" altLang="en-US"/>
            </a:p>
          </p:txBody>
        </p:sp>
        <p:sp>
          <p:nvSpPr>
            <p:cNvPr id="49167" name="文本框 15">
              <a:extLst>
                <a:ext uri="{FF2B5EF4-FFF2-40B4-BE49-F238E27FC236}">
                  <a16:creationId xmlns:a16="http://schemas.microsoft.com/office/drawing/2014/main" id="{099F76E3-B169-D6B9-BE1A-E0413C8E1FF5}"/>
                </a:ext>
              </a:extLst>
            </p:cNvPr>
            <p:cNvSpPr txBox="1">
              <a:spLocks noChangeArrowheads="1"/>
            </p:cNvSpPr>
            <p:nvPr/>
          </p:nvSpPr>
          <p:spPr bwMode="auto">
            <a:xfrm>
              <a:off x="3753851" y="3033175"/>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A1A2</a:t>
              </a:r>
              <a:endParaRPr lang="zh-CN" altLang="en-US"/>
            </a:p>
          </p:txBody>
        </p:sp>
        <p:cxnSp>
          <p:nvCxnSpPr>
            <p:cNvPr id="49168" name="直接连接符 16">
              <a:extLst>
                <a:ext uri="{FF2B5EF4-FFF2-40B4-BE49-F238E27FC236}">
                  <a16:creationId xmlns:a16="http://schemas.microsoft.com/office/drawing/2014/main" id="{00D85FEB-3CFC-07EF-C0FC-AB22984F7885}"/>
                </a:ext>
              </a:extLst>
            </p:cNvPr>
            <p:cNvCxnSpPr>
              <a:cxnSpLocks noChangeShapeType="1"/>
            </p:cNvCxnSpPr>
            <p:nvPr/>
          </p:nvCxnSpPr>
          <p:spPr bwMode="auto">
            <a:xfrm>
              <a:off x="5338205" y="3402507"/>
              <a:ext cx="0" cy="152396"/>
            </a:xfrm>
            <a:prstGeom prst="line">
              <a:avLst/>
            </a:prstGeom>
            <a:noFill/>
            <a:ln w="38100" algn="ctr">
              <a:solidFill>
                <a:schemeClr val="tx1"/>
              </a:solidFill>
              <a:round/>
              <a:headEnd/>
              <a:tailEnd/>
            </a:ln>
          </p:spPr>
        </p:cxnSp>
        <p:sp>
          <p:nvSpPr>
            <p:cNvPr id="49169" name="文本框 17">
              <a:extLst>
                <a:ext uri="{FF2B5EF4-FFF2-40B4-BE49-F238E27FC236}">
                  <a16:creationId xmlns:a16="http://schemas.microsoft.com/office/drawing/2014/main" id="{16937A9C-0945-5C2C-4446-4B3C3F43D66F}"/>
                </a:ext>
              </a:extLst>
            </p:cNvPr>
            <p:cNvSpPr txBox="1">
              <a:spLocks noChangeArrowheads="1"/>
            </p:cNvSpPr>
            <p:nvPr/>
          </p:nvSpPr>
          <p:spPr bwMode="auto">
            <a:xfrm>
              <a:off x="4608155" y="3183860"/>
              <a:ext cx="312906"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d</a:t>
              </a:r>
              <a:endParaRPr lang="zh-CN" altLang="en-US"/>
            </a:p>
          </p:txBody>
        </p:sp>
      </p:gr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6AF6C19-802F-7A9A-DEB9-56ACF6D91802}"/>
              </a:ext>
            </a:extLst>
          </p:cNvPr>
          <p:cNvSpPr>
            <a:spLocks noGrp="1" noChangeArrowheads="1"/>
          </p:cNvSpPr>
          <p:nvPr>
            <p:ph idx="1"/>
          </p:nvPr>
        </p:nvSpPr>
        <p:spPr>
          <a:xfrm>
            <a:off x="152400" y="1995488"/>
            <a:ext cx="8915400" cy="4786312"/>
          </a:xfrm>
        </p:spPr>
        <p:txBody>
          <a:bodyPr/>
          <a:lstStyle/>
          <a:p>
            <a:pPr marL="0" indent="0" algn="just">
              <a:lnSpc>
                <a:spcPct val="130000"/>
              </a:lnSpc>
              <a:spcBef>
                <a:spcPct val="0"/>
              </a:spcBef>
              <a:buFontTx/>
              <a:buNone/>
            </a:pP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a:t>
            </a:r>
            <a:r>
              <a:rPr lang="zh-CN" altLang="en-US" sz="2400">
                <a:solidFill>
                  <a:srgbClr val="FFFF00"/>
                </a:solidFill>
                <a:latin typeface="黑体" panose="02010609060101010101" pitchFamily="49" charset="-122"/>
                <a:ea typeface="黑体" panose="02010609060101010101" pitchFamily="49" charset="-122"/>
              </a:rPr>
              <a:t>无显性时  </a:t>
            </a:r>
            <a:r>
              <a:rPr lang="en-US" altLang="zh-CN" sz="2400">
                <a:solidFill>
                  <a:srgbClr val="FFFF00"/>
                </a:solidFill>
                <a:latin typeface="黑体" panose="02010609060101010101" pitchFamily="49" charset="-122"/>
                <a:ea typeface="黑体" panose="02010609060101010101" pitchFamily="49" charset="-122"/>
              </a:rPr>
              <a:t>d=0</a:t>
            </a:r>
            <a:r>
              <a:rPr lang="zh-CN" altLang="en-US" sz="2400">
                <a:latin typeface="黑体" panose="02010609060101010101" pitchFamily="49" charset="-122"/>
                <a:ea typeface="黑体" panose="02010609060101010101" pitchFamily="49" charset="-122"/>
              </a:rPr>
              <a:t>，表示杂合体的累加效应完全等于纯合体的平均效应。</a:t>
            </a:r>
          </a:p>
          <a:p>
            <a:pPr marL="0" indent="0" algn="just">
              <a:lnSpc>
                <a:spcPct val="130000"/>
              </a:lnSpc>
              <a:spcBef>
                <a:spcPct val="0"/>
              </a:spcBef>
              <a:buFontTx/>
              <a:buNone/>
            </a:pPr>
            <a:r>
              <a:rPr lang="en-US" altLang="zh-CN" sz="2400">
                <a:latin typeface="黑体" panose="02010609060101010101" pitchFamily="49" charset="-122"/>
                <a:ea typeface="黑体" panose="02010609060101010101" pitchFamily="49" charset="-122"/>
              </a:rPr>
              <a:t>(2) </a:t>
            </a:r>
            <a:r>
              <a:rPr lang="zh-CN" altLang="en-US" sz="2400">
                <a:solidFill>
                  <a:srgbClr val="FFFF00"/>
                </a:solidFill>
                <a:latin typeface="黑体" panose="02010609060101010101" pitchFamily="49" charset="-122"/>
                <a:ea typeface="黑体" panose="02010609060101010101" pitchFamily="49" charset="-122"/>
              </a:rPr>
              <a:t>部分显性时，</a:t>
            </a:r>
            <a:r>
              <a:rPr lang="en-US" altLang="zh-CN" sz="2400">
                <a:solidFill>
                  <a:srgbClr val="FFFF00"/>
                </a:solidFill>
                <a:latin typeface="黑体" panose="02010609060101010101" pitchFamily="49" charset="-122"/>
                <a:ea typeface="黑体" panose="02010609060101010101" pitchFamily="49" charset="-122"/>
              </a:rPr>
              <a:t>a﹥d﹥0</a:t>
            </a:r>
            <a:r>
              <a:rPr lang="zh-CN" altLang="en-US" sz="2400">
                <a:solidFill>
                  <a:srgbClr val="FFFF00"/>
                </a:solidFill>
                <a:latin typeface="黑体" panose="02010609060101010101" pitchFamily="49" charset="-122"/>
                <a:ea typeface="黑体" panose="02010609060101010101" pitchFamily="49" charset="-122"/>
              </a:rPr>
              <a:t>（或</a:t>
            </a:r>
            <a:r>
              <a:rPr lang="en-US" altLang="zh-CN" sz="2400">
                <a:solidFill>
                  <a:srgbClr val="FFFF00"/>
                </a:solidFill>
                <a:latin typeface="黑体" panose="02010609060101010101" pitchFamily="49" charset="-122"/>
                <a:ea typeface="黑体" panose="02010609060101010101" pitchFamily="49" charset="-122"/>
              </a:rPr>
              <a:t>-a﹤d﹤0</a:t>
            </a:r>
            <a:r>
              <a:rPr lang="zh-CN" altLang="en-US" sz="2400">
                <a:solidFill>
                  <a:srgbClr val="FFFF00"/>
                </a:solidFill>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表示杂合体的累加效应与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相似（或与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相似），</a:t>
            </a:r>
            <a:r>
              <a:rPr lang="en-US" altLang="zh-CN" sz="2400">
                <a:latin typeface="黑体" panose="02010609060101010101" pitchFamily="49" charset="-122"/>
                <a:ea typeface="黑体" panose="02010609060101010101" pitchFamily="49" charset="-122"/>
              </a:rPr>
              <a:t>d</a:t>
            </a:r>
            <a:r>
              <a:rPr lang="zh-CN" altLang="en-US" sz="2400">
                <a:latin typeface="黑体" panose="02010609060101010101" pitchFamily="49" charset="-122"/>
                <a:ea typeface="黑体" panose="02010609060101010101" pitchFamily="49" charset="-122"/>
              </a:rPr>
              <a:t>偏于</a:t>
            </a:r>
            <a:r>
              <a:rPr lang="en-US" altLang="zh-CN" sz="2400">
                <a:latin typeface="黑体" panose="02010609060101010101" pitchFamily="49" charset="-122"/>
                <a:ea typeface="黑体" panose="02010609060101010101" pitchFamily="49" charset="-122"/>
              </a:rPr>
              <a:t>a</a:t>
            </a:r>
            <a:r>
              <a:rPr lang="zh-CN" altLang="en-US" sz="2400">
                <a:latin typeface="黑体" panose="02010609060101010101" pitchFamily="49" charset="-122"/>
                <a:ea typeface="黑体" panose="02010609060101010101" pitchFamily="49" charset="-122"/>
              </a:rPr>
              <a:t>的一边，说明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对</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有部分显性；</a:t>
            </a:r>
            <a:r>
              <a:rPr lang="en-US" altLang="zh-CN" sz="2400">
                <a:latin typeface="黑体" panose="02010609060101010101" pitchFamily="49" charset="-122"/>
                <a:ea typeface="黑体" panose="02010609060101010101" pitchFamily="49" charset="-122"/>
              </a:rPr>
              <a:t>d</a:t>
            </a:r>
            <a:r>
              <a:rPr lang="zh-CN" altLang="en-US" sz="2400">
                <a:latin typeface="黑体" panose="02010609060101010101" pitchFamily="49" charset="-122"/>
                <a:ea typeface="黑体" panose="02010609060101010101" pitchFamily="49" charset="-122"/>
              </a:rPr>
              <a:t>偏于</a:t>
            </a:r>
            <a:r>
              <a:rPr lang="en-US" altLang="zh-CN" sz="2400">
                <a:latin typeface="黑体" panose="02010609060101010101" pitchFamily="49" charset="-122"/>
                <a:ea typeface="黑体" panose="02010609060101010101" pitchFamily="49" charset="-122"/>
              </a:rPr>
              <a:t>-a</a:t>
            </a:r>
            <a:r>
              <a:rPr lang="zh-CN" altLang="en-US" sz="2400">
                <a:latin typeface="黑体" panose="02010609060101010101" pitchFamily="49" charset="-122"/>
                <a:ea typeface="黑体" panose="02010609060101010101" pitchFamily="49" charset="-122"/>
              </a:rPr>
              <a:t>一边，则说明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对</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有部分显性。</a:t>
            </a:r>
          </a:p>
          <a:p>
            <a:pPr marL="0" indent="0" algn="just">
              <a:lnSpc>
                <a:spcPct val="130000"/>
              </a:lnSpc>
              <a:spcBef>
                <a:spcPct val="0"/>
              </a:spcBef>
              <a:buFontTx/>
              <a:buNone/>
            </a:pP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3</a:t>
            </a:r>
            <a:r>
              <a:rPr lang="zh-CN" altLang="en-US" sz="2400">
                <a:latin typeface="黑体" panose="02010609060101010101" pitchFamily="49" charset="-122"/>
                <a:ea typeface="黑体" panose="02010609060101010101" pitchFamily="49" charset="-122"/>
              </a:rPr>
              <a:t>）</a:t>
            </a:r>
            <a:r>
              <a:rPr lang="zh-CN" altLang="en-US" sz="2400">
                <a:solidFill>
                  <a:srgbClr val="FFFF00"/>
                </a:solidFill>
                <a:latin typeface="黑体" panose="02010609060101010101" pitchFamily="49" charset="-122"/>
                <a:ea typeface="黑体" panose="02010609060101010101" pitchFamily="49" charset="-122"/>
              </a:rPr>
              <a:t>完全显性时， </a:t>
            </a:r>
            <a:r>
              <a:rPr lang="en-US" altLang="zh-CN" sz="2400">
                <a:solidFill>
                  <a:srgbClr val="FFFF00"/>
                </a:solidFill>
                <a:latin typeface="黑体" panose="02010609060101010101" pitchFamily="49" charset="-122"/>
                <a:ea typeface="黑体" panose="02010609060101010101" pitchFamily="49" charset="-122"/>
              </a:rPr>
              <a:t>d=+a</a:t>
            </a:r>
            <a:r>
              <a:rPr lang="zh-CN" altLang="en-US" sz="2400">
                <a:solidFill>
                  <a:srgbClr val="FFFF00"/>
                </a:solidFill>
                <a:latin typeface="黑体" panose="02010609060101010101" pitchFamily="49" charset="-122"/>
                <a:ea typeface="黑体" panose="02010609060101010101" pitchFamily="49" charset="-122"/>
              </a:rPr>
              <a:t>或</a:t>
            </a:r>
            <a:r>
              <a:rPr lang="en-US" altLang="zh-CN" sz="2400">
                <a:solidFill>
                  <a:srgbClr val="FFFF00"/>
                </a:solidFill>
                <a:latin typeface="黑体" panose="02010609060101010101" pitchFamily="49" charset="-122"/>
                <a:ea typeface="黑体" panose="02010609060101010101" pitchFamily="49" charset="-122"/>
              </a:rPr>
              <a:t>-a</a:t>
            </a:r>
            <a:r>
              <a:rPr lang="zh-CN" altLang="en-US" sz="2400">
                <a:latin typeface="黑体" panose="02010609060101010101" pitchFamily="49" charset="-122"/>
                <a:ea typeface="黑体" panose="02010609060101010101" pitchFamily="49" charset="-122"/>
              </a:rPr>
              <a:t>。当</a:t>
            </a:r>
            <a:r>
              <a:rPr lang="en-US" altLang="zh-CN" sz="2400">
                <a:latin typeface="黑体" panose="02010609060101010101" pitchFamily="49" charset="-122"/>
                <a:ea typeface="黑体" panose="02010609060101010101" pitchFamily="49" charset="-122"/>
              </a:rPr>
              <a:t>d=+a</a:t>
            </a:r>
            <a:r>
              <a:rPr lang="zh-CN" altLang="en-US" sz="2400">
                <a:latin typeface="黑体" panose="02010609060101010101" pitchFamily="49" charset="-122"/>
                <a:ea typeface="黑体" panose="02010609060101010101" pitchFamily="49" charset="-122"/>
              </a:rPr>
              <a:t>时，</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的表型不能与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相区别；</a:t>
            </a:r>
            <a:r>
              <a:rPr lang="en-US" altLang="zh-CN" sz="2400">
                <a:latin typeface="黑体" panose="02010609060101010101" pitchFamily="49" charset="-122"/>
                <a:ea typeface="黑体" panose="02010609060101010101" pitchFamily="49" charset="-122"/>
              </a:rPr>
              <a:t>d=-a</a:t>
            </a:r>
            <a:r>
              <a:rPr lang="zh-CN" altLang="en-US" sz="2400">
                <a:latin typeface="黑体" panose="02010609060101010101" pitchFamily="49" charset="-122"/>
                <a:ea typeface="黑体" panose="02010609060101010101" pitchFamily="49" charset="-122"/>
              </a:rPr>
              <a:t>时，则</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1</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的表型完全与</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en-US" altLang="zh-CN" sz="2400">
                <a:latin typeface="黑体" panose="02010609060101010101" pitchFamily="49" charset="-122"/>
                <a:ea typeface="黑体" panose="02010609060101010101" pitchFamily="49" charset="-122"/>
              </a:rPr>
              <a:t>A</a:t>
            </a:r>
            <a:r>
              <a:rPr lang="en-US" altLang="zh-CN" sz="2400" baseline="-30000">
                <a:latin typeface="黑体" panose="02010609060101010101" pitchFamily="49" charset="-122"/>
                <a:ea typeface="黑体" panose="02010609060101010101" pitchFamily="49" charset="-122"/>
              </a:rPr>
              <a:t>2</a:t>
            </a:r>
            <a:r>
              <a:rPr lang="zh-CN" altLang="en-US" sz="2400">
                <a:latin typeface="黑体" panose="02010609060101010101" pitchFamily="49" charset="-122"/>
                <a:ea typeface="黑体" panose="02010609060101010101" pitchFamily="49" charset="-122"/>
              </a:rPr>
              <a:t>相同。</a:t>
            </a:r>
            <a:endParaRPr lang="en-US" altLang="zh-CN" sz="2400">
              <a:latin typeface="黑体" panose="02010609060101010101" pitchFamily="49" charset="-122"/>
              <a:ea typeface="黑体" panose="02010609060101010101" pitchFamily="49" charset="-122"/>
            </a:endParaRPr>
          </a:p>
          <a:p>
            <a:pPr marL="0" indent="0" algn="just">
              <a:lnSpc>
                <a:spcPct val="130000"/>
              </a:lnSpc>
              <a:spcBef>
                <a:spcPct val="0"/>
              </a:spcBef>
              <a:buFontTx/>
              <a:buNone/>
            </a:pP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4</a:t>
            </a:r>
            <a:r>
              <a:rPr lang="zh-CN" altLang="en-US" sz="2400">
                <a:latin typeface="黑体" panose="02010609060101010101" pitchFamily="49" charset="-122"/>
                <a:ea typeface="黑体" panose="02010609060101010101" pitchFamily="49" charset="-122"/>
              </a:rPr>
              <a:t>）</a:t>
            </a:r>
            <a:r>
              <a:rPr lang="zh-CN" altLang="en-US" sz="2400">
                <a:solidFill>
                  <a:srgbClr val="FFFF00"/>
                </a:solidFill>
                <a:latin typeface="黑体" panose="02010609060101010101" pitchFamily="49" charset="-122"/>
                <a:ea typeface="黑体" panose="02010609060101010101" pitchFamily="49" charset="-122"/>
              </a:rPr>
              <a:t>超显性时，</a:t>
            </a:r>
            <a:r>
              <a:rPr lang="en-US" altLang="zh-CN" sz="2400">
                <a:solidFill>
                  <a:srgbClr val="FFFF00"/>
                </a:solidFill>
                <a:latin typeface="黑体" panose="02010609060101010101" pitchFamily="49" charset="-122"/>
                <a:ea typeface="黑体" panose="02010609060101010101" pitchFamily="49" charset="-122"/>
              </a:rPr>
              <a:t>d﹥+a</a:t>
            </a:r>
            <a:r>
              <a:rPr lang="zh-CN" altLang="en-US" sz="2400">
                <a:solidFill>
                  <a:srgbClr val="FFFF00"/>
                </a:solidFill>
                <a:latin typeface="黑体" panose="02010609060101010101" pitchFamily="49" charset="-122"/>
                <a:ea typeface="黑体" panose="02010609060101010101" pitchFamily="49" charset="-122"/>
              </a:rPr>
              <a:t>或</a:t>
            </a:r>
            <a:r>
              <a:rPr lang="en-US" altLang="zh-CN" sz="2400">
                <a:solidFill>
                  <a:srgbClr val="FFFF00"/>
                </a:solidFill>
                <a:latin typeface="黑体" panose="02010609060101010101" pitchFamily="49" charset="-122"/>
                <a:ea typeface="黑体" panose="02010609060101010101" pitchFamily="49" charset="-122"/>
              </a:rPr>
              <a:t>d﹤-a</a:t>
            </a:r>
            <a:r>
              <a:rPr lang="zh-CN" altLang="en-US" sz="2400">
                <a:latin typeface="黑体" panose="02010609060101010101" pitchFamily="49" charset="-122"/>
                <a:ea typeface="黑体" panose="02010609060101010101" pitchFamily="49" charset="-122"/>
              </a:rPr>
              <a:t>表明杂合体的表现超过了纯合体的表现。所以，</a:t>
            </a:r>
            <a:r>
              <a:rPr lang="en-US" altLang="zh-CN" sz="2400">
                <a:latin typeface="黑体" panose="02010609060101010101" pitchFamily="49" charset="-122"/>
                <a:ea typeface="黑体" panose="02010609060101010101" pitchFamily="49" charset="-122"/>
              </a:rPr>
              <a:t>d</a:t>
            </a:r>
            <a:r>
              <a:rPr lang="zh-CN" altLang="en-US" sz="2400">
                <a:latin typeface="黑体" panose="02010609060101010101" pitchFamily="49" charset="-122"/>
                <a:ea typeface="黑体" panose="02010609060101010101" pitchFamily="49" charset="-122"/>
              </a:rPr>
              <a:t>完全是显性效应的度量。一般用</a:t>
            </a:r>
            <a:r>
              <a:rPr lang="en-US" altLang="zh-CN" sz="2400">
                <a:latin typeface="黑体" panose="02010609060101010101" pitchFamily="49" charset="-122"/>
                <a:ea typeface="黑体" panose="02010609060101010101" pitchFamily="49" charset="-122"/>
              </a:rPr>
              <a:t>d/a</a:t>
            </a:r>
            <a:r>
              <a:rPr lang="zh-CN" altLang="en-US" sz="2400">
                <a:latin typeface="黑体" panose="02010609060101010101" pitchFamily="49" charset="-122"/>
                <a:ea typeface="黑体" panose="02010609060101010101" pitchFamily="49" charset="-122"/>
              </a:rPr>
              <a:t>来表示显性度。完全显性时，显性度</a:t>
            </a:r>
            <a:r>
              <a:rPr lang="en-US" altLang="zh-CN" sz="2400">
                <a:latin typeface="黑体" panose="02010609060101010101" pitchFamily="49" charset="-122"/>
                <a:ea typeface="黑体" panose="02010609060101010101" pitchFamily="49" charset="-122"/>
              </a:rPr>
              <a:t>d/a=1</a:t>
            </a:r>
            <a:r>
              <a:rPr lang="zh-CN" altLang="en-US" sz="2400">
                <a:latin typeface="黑体" panose="02010609060101010101" pitchFamily="49" charset="-122"/>
                <a:ea typeface="黑体" panose="02010609060101010101" pitchFamily="49" charset="-122"/>
              </a:rPr>
              <a:t>。</a:t>
            </a:r>
          </a:p>
        </p:txBody>
      </p:sp>
      <p:grpSp>
        <p:nvGrpSpPr>
          <p:cNvPr id="50179" name="组合 3">
            <a:extLst>
              <a:ext uri="{FF2B5EF4-FFF2-40B4-BE49-F238E27FC236}">
                <a16:creationId xmlns:a16="http://schemas.microsoft.com/office/drawing/2014/main" id="{91CD0BD5-1685-5DAC-E1B8-4C024F6D3954}"/>
              </a:ext>
            </a:extLst>
          </p:cNvPr>
          <p:cNvGrpSpPr>
            <a:grpSpLocks/>
          </p:cNvGrpSpPr>
          <p:nvPr/>
        </p:nvGrpSpPr>
        <p:grpSpPr bwMode="auto">
          <a:xfrm>
            <a:off x="2286000" y="685800"/>
            <a:ext cx="5321300" cy="1114425"/>
            <a:chOff x="1524080" y="3033175"/>
            <a:chExt cx="5320803" cy="1113869"/>
          </a:xfrm>
        </p:grpSpPr>
        <p:cxnSp>
          <p:nvCxnSpPr>
            <p:cNvPr id="50180" name="直接连接符 4">
              <a:extLst>
                <a:ext uri="{FF2B5EF4-FFF2-40B4-BE49-F238E27FC236}">
                  <a16:creationId xmlns:a16="http://schemas.microsoft.com/office/drawing/2014/main" id="{A8762A2E-2708-4EBB-E4DE-CD10B1B3616B}"/>
                </a:ext>
              </a:extLst>
            </p:cNvPr>
            <p:cNvCxnSpPr>
              <a:cxnSpLocks noChangeShapeType="1"/>
            </p:cNvCxnSpPr>
            <p:nvPr/>
          </p:nvCxnSpPr>
          <p:spPr bwMode="auto">
            <a:xfrm>
              <a:off x="1600278" y="3581396"/>
              <a:ext cx="5029068" cy="0"/>
            </a:xfrm>
            <a:prstGeom prst="line">
              <a:avLst/>
            </a:prstGeom>
            <a:noFill/>
            <a:ln w="38100" algn="ctr">
              <a:solidFill>
                <a:schemeClr val="tx1"/>
              </a:solidFill>
              <a:round/>
              <a:headEnd/>
              <a:tailEnd/>
            </a:ln>
          </p:spPr>
        </p:cxnSp>
        <p:cxnSp>
          <p:nvCxnSpPr>
            <p:cNvPr id="50181" name="直接连接符 5">
              <a:extLst>
                <a:ext uri="{FF2B5EF4-FFF2-40B4-BE49-F238E27FC236}">
                  <a16:creationId xmlns:a16="http://schemas.microsoft.com/office/drawing/2014/main" id="{AF113B15-95BC-A833-1470-04C327B6FD96}"/>
                </a:ext>
              </a:extLst>
            </p:cNvPr>
            <p:cNvCxnSpPr>
              <a:cxnSpLocks noChangeShapeType="1"/>
            </p:cNvCxnSpPr>
            <p:nvPr/>
          </p:nvCxnSpPr>
          <p:spPr bwMode="auto">
            <a:xfrm>
              <a:off x="4191010" y="3429000"/>
              <a:ext cx="0" cy="152396"/>
            </a:xfrm>
            <a:prstGeom prst="line">
              <a:avLst/>
            </a:prstGeom>
            <a:noFill/>
            <a:ln w="38100" algn="ctr">
              <a:solidFill>
                <a:schemeClr val="tx1"/>
              </a:solidFill>
              <a:round/>
              <a:headEnd/>
              <a:tailEnd/>
            </a:ln>
          </p:spPr>
        </p:cxnSp>
        <p:sp>
          <p:nvSpPr>
            <p:cNvPr id="50182" name="文本框 6">
              <a:extLst>
                <a:ext uri="{FF2B5EF4-FFF2-40B4-BE49-F238E27FC236}">
                  <a16:creationId xmlns:a16="http://schemas.microsoft.com/office/drawing/2014/main" id="{9A74FE87-8A37-8B83-CB0E-E9DEE88BE9A9}"/>
                </a:ext>
              </a:extLst>
            </p:cNvPr>
            <p:cNvSpPr txBox="1">
              <a:spLocks noChangeArrowheads="1"/>
            </p:cNvSpPr>
            <p:nvPr/>
          </p:nvSpPr>
          <p:spPr bwMode="auto">
            <a:xfrm>
              <a:off x="1524080" y="3033175"/>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A2A2</a:t>
              </a:r>
              <a:endParaRPr lang="zh-CN" altLang="en-US"/>
            </a:p>
          </p:txBody>
        </p:sp>
        <p:sp>
          <p:nvSpPr>
            <p:cNvPr id="50183" name="文本框 7">
              <a:extLst>
                <a:ext uri="{FF2B5EF4-FFF2-40B4-BE49-F238E27FC236}">
                  <a16:creationId xmlns:a16="http://schemas.microsoft.com/office/drawing/2014/main" id="{0A5B7C22-AC1F-C5B2-24BA-D14FC08807A9}"/>
                </a:ext>
              </a:extLst>
            </p:cNvPr>
            <p:cNvSpPr txBox="1">
              <a:spLocks noChangeArrowheads="1"/>
            </p:cNvSpPr>
            <p:nvPr/>
          </p:nvSpPr>
          <p:spPr bwMode="auto">
            <a:xfrm>
              <a:off x="6095960" y="3072928"/>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A1A1</a:t>
              </a:r>
              <a:endParaRPr lang="zh-CN" altLang="en-US"/>
            </a:p>
          </p:txBody>
        </p:sp>
        <p:cxnSp>
          <p:nvCxnSpPr>
            <p:cNvPr id="50184" name="直接箭头连接符 8">
              <a:extLst>
                <a:ext uri="{FF2B5EF4-FFF2-40B4-BE49-F238E27FC236}">
                  <a16:creationId xmlns:a16="http://schemas.microsoft.com/office/drawing/2014/main" id="{184E8F3A-4477-7E4A-2171-71A0D1268688}"/>
                </a:ext>
              </a:extLst>
            </p:cNvPr>
            <p:cNvCxnSpPr>
              <a:cxnSpLocks noChangeShapeType="1"/>
            </p:cNvCxnSpPr>
            <p:nvPr/>
          </p:nvCxnSpPr>
          <p:spPr bwMode="auto">
            <a:xfrm>
              <a:off x="5867366" y="3962386"/>
              <a:ext cx="761980" cy="0"/>
            </a:xfrm>
            <a:prstGeom prst="straightConnector1">
              <a:avLst/>
            </a:prstGeom>
            <a:noFill/>
            <a:ln w="9525" algn="ctr">
              <a:solidFill>
                <a:schemeClr val="tx1"/>
              </a:solidFill>
              <a:round/>
              <a:headEnd/>
              <a:tailEnd type="triangle" w="med" len="med"/>
            </a:ln>
          </p:spPr>
        </p:cxnSp>
        <p:cxnSp>
          <p:nvCxnSpPr>
            <p:cNvPr id="50185" name="直接箭头连接符 9">
              <a:extLst>
                <a:ext uri="{FF2B5EF4-FFF2-40B4-BE49-F238E27FC236}">
                  <a16:creationId xmlns:a16="http://schemas.microsoft.com/office/drawing/2014/main" id="{2A0585DA-DF4A-2AED-FFA0-39CFAD95A88C}"/>
                </a:ext>
              </a:extLst>
            </p:cNvPr>
            <p:cNvCxnSpPr>
              <a:cxnSpLocks noChangeShapeType="1"/>
            </p:cNvCxnSpPr>
            <p:nvPr/>
          </p:nvCxnSpPr>
          <p:spPr bwMode="auto">
            <a:xfrm>
              <a:off x="3352832" y="3962382"/>
              <a:ext cx="761980" cy="0"/>
            </a:xfrm>
            <a:prstGeom prst="straightConnector1">
              <a:avLst/>
            </a:prstGeom>
            <a:noFill/>
            <a:ln w="9525" algn="ctr">
              <a:solidFill>
                <a:schemeClr val="tx1"/>
              </a:solidFill>
              <a:round/>
              <a:headEnd/>
              <a:tailEnd type="triangle" w="med" len="med"/>
            </a:ln>
          </p:spPr>
        </p:cxnSp>
        <p:cxnSp>
          <p:nvCxnSpPr>
            <p:cNvPr id="50186" name="直接箭头连接符 10">
              <a:extLst>
                <a:ext uri="{FF2B5EF4-FFF2-40B4-BE49-F238E27FC236}">
                  <a16:creationId xmlns:a16="http://schemas.microsoft.com/office/drawing/2014/main" id="{204DABCB-3A13-7ECA-16B6-034AB816C610}"/>
                </a:ext>
              </a:extLst>
            </p:cNvPr>
            <p:cNvCxnSpPr>
              <a:cxnSpLocks noChangeShapeType="1"/>
            </p:cNvCxnSpPr>
            <p:nvPr/>
          </p:nvCxnSpPr>
          <p:spPr bwMode="auto">
            <a:xfrm flipH="1" flipV="1">
              <a:off x="1676476" y="3962382"/>
              <a:ext cx="838182" cy="4"/>
            </a:xfrm>
            <a:prstGeom prst="straightConnector1">
              <a:avLst/>
            </a:prstGeom>
            <a:noFill/>
            <a:ln w="9525" algn="ctr">
              <a:solidFill>
                <a:schemeClr val="tx1"/>
              </a:solidFill>
              <a:round/>
              <a:headEnd/>
              <a:tailEnd type="triangle" w="med" len="med"/>
            </a:ln>
          </p:spPr>
        </p:cxnSp>
        <p:cxnSp>
          <p:nvCxnSpPr>
            <p:cNvPr id="50187" name="直接箭头连接符 11">
              <a:extLst>
                <a:ext uri="{FF2B5EF4-FFF2-40B4-BE49-F238E27FC236}">
                  <a16:creationId xmlns:a16="http://schemas.microsoft.com/office/drawing/2014/main" id="{E78385D3-104E-DF9A-0F31-0A13A046A390}"/>
                </a:ext>
              </a:extLst>
            </p:cNvPr>
            <p:cNvCxnSpPr>
              <a:cxnSpLocks noChangeShapeType="1"/>
            </p:cNvCxnSpPr>
            <p:nvPr/>
          </p:nvCxnSpPr>
          <p:spPr bwMode="auto">
            <a:xfrm flipH="1" flipV="1">
              <a:off x="4283769" y="3962378"/>
              <a:ext cx="838182" cy="4"/>
            </a:xfrm>
            <a:prstGeom prst="straightConnector1">
              <a:avLst/>
            </a:prstGeom>
            <a:noFill/>
            <a:ln w="9525" algn="ctr">
              <a:solidFill>
                <a:schemeClr val="tx1"/>
              </a:solidFill>
              <a:round/>
              <a:headEnd/>
              <a:tailEnd type="triangle" w="med" len="med"/>
            </a:ln>
          </p:spPr>
        </p:cxnSp>
        <p:sp>
          <p:nvSpPr>
            <p:cNvPr id="50188" name="文本框 12">
              <a:extLst>
                <a:ext uri="{FF2B5EF4-FFF2-40B4-BE49-F238E27FC236}">
                  <a16:creationId xmlns:a16="http://schemas.microsoft.com/office/drawing/2014/main" id="{FA7D1722-716F-619F-C4F2-6BDAE92C522E}"/>
                </a:ext>
              </a:extLst>
            </p:cNvPr>
            <p:cNvSpPr txBox="1">
              <a:spLocks noChangeArrowheads="1"/>
            </p:cNvSpPr>
            <p:nvPr/>
          </p:nvSpPr>
          <p:spPr bwMode="auto">
            <a:xfrm>
              <a:off x="2705701" y="3777712"/>
              <a:ext cx="38985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a:t>
              </a:r>
              <a:endParaRPr lang="zh-CN" altLang="en-US"/>
            </a:p>
          </p:txBody>
        </p:sp>
        <p:sp>
          <p:nvSpPr>
            <p:cNvPr id="50189" name="文本框 13">
              <a:extLst>
                <a:ext uri="{FF2B5EF4-FFF2-40B4-BE49-F238E27FC236}">
                  <a16:creationId xmlns:a16="http://schemas.microsoft.com/office/drawing/2014/main" id="{E72A3386-B4DF-CFCC-B8E1-CD982A2E710D}"/>
                </a:ext>
              </a:extLst>
            </p:cNvPr>
            <p:cNvSpPr txBox="1">
              <a:spLocks noChangeArrowheads="1"/>
            </p:cNvSpPr>
            <p:nvPr/>
          </p:nvSpPr>
          <p:spPr bwMode="auto">
            <a:xfrm>
              <a:off x="5338205" y="3744575"/>
              <a:ext cx="312906"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a:t>
              </a:r>
              <a:endParaRPr lang="zh-CN" altLang="en-US"/>
            </a:p>
          </p:txBody>
        </p:sp>
        <p:sp>
          <p:nvSpPr>
            <p:cNvPr id="50190" name="文本框 14">
              <a:extLst>
                <a:ext uri="{FF2B5EF4-FFF2-40B4-BE49-F238E27FC236}">
                  <a16:creationId xmlns:a16="http://schemas.microsoft.com/office/drawing/2014/main" id="{AC45B46D-2671-891C-F4B6-626DF578D1EA}"/>
                </a:ext>
              </a:extLst>
            </p:cNvPr>
            <p:cNvSpPr txBox="1">
              <a:spLocks noChangeArrowheads="1"/>
            </p:cNvSpPr>
            <p:nvPr/>
          </p:nvSpPr>
          <p:spPr bwMode="auto">
            <a:xfrm>
              <a:off x="3753851" y="3033175"/>
              <a:ext cx="748923"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A1A2</a:t>
              </a:r>
              <a:endParaRPr lang="zh-CN" altLang="en-US"/>
            </a:p>
          </p:txBody>
        </p:sp>
        <p:cxnSp>
          <p:nvCxnSpPr>
            <p:cNvPr id="50191" name="直接连接符 15">
              <a:extLst>
                <a:ext uri="{FF2B5EF4-FFF2-40B4-BE49-F238E27FC236}">
                  <a16:creationId xmlns:a16="http://schemas.microsoft.com/office/drawing/2014/main" id="{CAAADE2B-E0D9-F761-9271-5F7A5A0ADC69}"/>
                </a:ext>
              </a:extLst>
            </p:cNvPr>
            <p:cNvCxnSpPr>
              <a:cxnSpLocks noChangeShapeType="1"/>
            </p:cNvCxnSpPr>
            <p:nvPr/>
          </p:nvCxnSpPr>
          <p:spPr bwMode="auto">
            <a:xfrm>
              <a:off x="5338205" y="3402507"/>
              <a:ext cx="0" cy="152396"/>
            </a:xfrm>
            <a:prstGeom prst="line">
              <a:avLst/>
            </a:prstGeom>
            <a:noFill/>
            <a:ln w="38100" algn="ctr">
              <a:solidFill>
                <a:schemeClr val="tx1"/>
              </a:solidFill>
              <a:round/>
              <a:headEnd/>
              <a:tailEnd/>
            </a:ln>
          </p:spPr>
        </p:cxnSp>
        <p:sp>
          <p:nvSpPr>
            <p:cNvPr id="50192" name="文本框 16">
              <a:extLst>
                <a:ext uri="{FF2B5EF4-FFF2-40B4-BE49-F238E27FC236}">
                  <a16:creationId xmlns:a16="http://schemas.microsoft.com/office/drawing/2014/main" id="{4226C958-2E2D-6A96-6FC7-40746553CA5B}"/>
                </a:ext>
              </a:extLst>
            </p:cNvPr>
            <p:cNvSpPr txBox="1">
              <a:spLocks noChangeArrowheads="1"/>
            </p:cNvSpPr>
            <p:nvPr/>
          </p:nvSpPr>
          <p:spPr bwMode="auto">
            <a:xfrm>
              <a:off x="4608155" y="3183860"/>
              <a:ext cx="312906"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a:t>d</a:t>
              </a:r>
              <a:endParaRPr lang="zh-CN" altLang="en-US"/>
            </a:p>
          </p:txBody>
        </p:sp>
      </p:gr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91F279C-F910-4E01-C950-9EC1DACE0F57}"/>
              </a:ext>
            </a:extLst>
          </p:cNvPr>
          <p:cNvSpPr>
            <a:spLocks noGrp="1" noChangeArrowheads="1"/>
          </p:cNvSpPr>
          <p:nvPr>
            <p:ph idx="1"/>
          </p:nvPr>
        </p:nvSpPr>
        <p:spPr>
          <a:xfrm>
            <a:off x="0" y="609600"/>
            <a:ext cx="9144000" cy="6858000"/>
          </a:xfrm>
        </p:spPr>
        <p:txBody>
          <a:bodyPr/>
          <a:lstStyle/>
          <a:p>
            <a:pPr algn="just">
              <a:buFontTx/>
              <a:buNone/>
            </a:pPr>
            <a:r>
              <a:rPr lang="en-US" altLang="zh-CN" sz="2400" b="1">
                <a:solidFill>
                  <a:srgbClr val="000000"/>
                </a:solidFill>
                <a:latin typeface="宋体" panose="02010600030101010101" pitchFamily="2" charset="-122"/>
              </a:rPr>
              <a:t>   </a:t>
            </a:r>
            <a:r>
              <a:rPr lang="zh-CN" altLang="en-US" sz="2400">
                <a:latin typeface="Comic Sans MS" panose="030F0702030302020204" pitchFamily="66" charset="0"/>
                <a:ea typeface="黑体" panose="02010609060101010101" pitchFamily="49" charset="-122"/>
              </a:rPr>
              <a:t>若设：</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=5</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=3</a:t>
            </a:r>
          </a:p>
          <a:p>
            <a:pPr algn="just">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则   </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=5+5=10      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=5+3=8    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=3+3=6</a:t>
            </a:r>
          </a:p>
          <a:p>
            <a:pPr algn="just"/>
            <a:endParaRPr lang="en-US" altLang="zh-CN" sz="2000">
              <a:latin typeface="Comic Sans MS" panose="030F0702030302020204" pitchFamily="66" charset="0"/>
              <a:ea typeface="黑体" panose="02010609060101010101" pitchFamily="49" charset="-122"/>
            </a:endParaRPr>
          </a:p>
          <a:p>
            <a:pPr algn="just">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基因型值的坐标尺度应为：</a:t>
            </a:r>
            <a:r>
              <a:rPr lang="en-US" altLang="zh-CN" sz="2400">
                <a:latin typeface="Comic Sans MS" panose="030F0702030302020204" pitchFamily="66" charset="0"/>
                <a:ea typeface="黑体" panose="02010609060101010101" pitchFamily="49" charset="-122"/>
              </a:rPr>
              <a:t>O</a:t>
            </a:r>
            <a:r>
              <a:rPr lang="zh-CN" altLang="en-US" sz="2400">
                <a:latin typeface="Comic Sans MS" panose="030F0702030302020204" pitchFamily="66" charset="0"/>
                <a:ea typeface="黑体" panose="02010609060101010101" pitchFamily="49" charset="-122"/>
              </a:rPr>
              <a:t>点（</a:t>
            </a:r>
            <a:r>
              <a:rPr lang="en-US" altLang="zh-CN" sz="2400">
                <a:latin typeface="Comic Sans MS" panose="030F0702030302020204" pitchFamily="66" charset="0"/>
                <a:ea typeface="黑体" panose="02010609060101010101" pitchFamily="49" charset="-122"/>
              </a:rPr>
              <a:t>10+6</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/2=8</a:t>
            </a:r>
          </a:p>
          <a:p>
            <a:pPr algn="just">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所以：</a:t>
            </a:r>
            <a:r>
              <a:rPr lang="en-US" altLang="zh-CN" sz="2400">
                <a:latin typeface="Comic Sans MS" panose="030F0702030302020204" pitchFamily="66" charset="0"/>
                <a:ea typeface="黑体" panose="02010609060101010101" pitchFamily="49" charset="-122"/>
              </a:rPr>
              <a:t>a</a:t>
            </a:r>
            <a:r>
              <a:rPr lang="zh-CN" altLang="en-US" sz="2400">
                <a:latin typeface="Comic Sans MS" panose="030F0702030302020204" pitchFamily="66" charset="0"/>
                <a:ea typeface="黑体" panose="02010609060101010101" pitchFamily="49" charset="-122"/>
              </a:rPr>
              <a:t>值</a:t>
            </a:r>
            <a:r>
              <a:rPr lang="en-US" altLang="zh-CN" sz="2400">
                <a:latin typeface="Comic Sans MS" panose="030F0702030302020204" pitchFamily="66" charset="0"/>
                <a:ea typeface="黑体" panose="02010609060101010101" pitchFamily="49" charset="-122"/>
              </a:rPr>
              <a:t>=10-8=2</a:t>
            </a:r>
          </a:p>
          <a:p>
            <a:pPr algn="just">
              <a:buFontTx/>
              <a:buNone/>
            </a:pPr>
            <a:r>
              <a:rPr lang="en-US" altLang="zh-CN" sz="2400">
                <a:latin typeface="Comic Sans MS" panose="030F0702030302020204" pitchFamily="66" charset="0"/>
                <a:ea typeface="黑体" panose="02010609060101010101" pitchFamily="49" charset="-122"/>
              </a:rPr>
              <a:t>               -a</a:t>
            </a:r>
            <a:r>
              <a:rPr lang="zh-CN" altLang="en-US" sz="2400">
                <a:latin typeface="Comic Sans MS" panose="030F0702030302020204" pitchFamily="66" charset="0"/>
                <a:ea typeface="黑体" panose="02010609060101010101" pitchFamily="49" charset="-122"/>
              </a:rPr>
              <a:t>值</a:t>
            </a:r>
            <a:r>
              <a:rPr lang="en-US" altLang="zh-CN" sz="2400">
                <a:latin typeface="Comic Sans MS" panose="030F0702030302020204" pitchFamily="66" charset="0"/>
                <a:ea typeface="黑体" panose="02010609060101010101" pitchFamily="49" charset="-122"/>
              </a:rPr>
              <a:t>= 6-8 =-2</a:t>
            </a:r>
          </a:p>
          <a:p>
            <a:pPr algn="just">
              <a:buFontTx/>
              <a:buNone/>
            </a:pPr>
            <a:r>
              <a:rPr lang="en-US" altLang="zh-CN" sz="2400">
                <a:latin typeface="Comic Sans MS" panose="030F0702030302020204" pitchFamily="66" charset="0"/>
                <a:ea typeface="黑体" panose="02010609060101010101" pitchFamily="49" charset="-122"/>
              </a:rPr>
              <a:t>                d</a:t>
            </a:r>
            <a:r>
              <a:rPr lang="zh-CN" altLang="en-US" sz="2400">
                <a:latin typeface="Comic Sans MS" panose="030F0702030302020204" pitchFamily="66" charset="0"/>
                <a:ea typeface="黑体" panose="02010609060101010101" pitchFamily="49" charset="-122"/>
              </a:rPr>
              <a:t>值</a:t>
            </a:r>
            <a:r>
              <a:rPr lang="en-US" altLang="zh-CN" sz="2400">
                <a:latin typeface="Comic Sans MS" panose="030F0702030302020204" pitchFamily="66" charset="0"/>
                <a:ea typeface="黑体" panose="02010609060101010101" pitchFamily="49" charset="-122"/>
              </a:rPr>
              <a:t>= 8-8 =0       </a:t>
            </a:r>
          </a:p>
          <a:p>
            <a:pPr algn="just">
              <a:buFontTx/>
              <a:buNone/>
            </a:pPr>
            <a:r>
              <a:rPr lang="en-US" altLang="zh-CN" sz="2400" b="1"/>
              <a:t> </a:t>
            </a:r>
          </a:p>
          <a:p>
            <a:pPr>
              <a:buFontTx/>
              <a:buNone/>
            </a:pPr>
            <a:r>
              <a:rPr lang="en-US" altLang="zh-CN" sz="2400" b="1"/>
              <a:t>                                                </a:t>
            </a:r>
            <a:r>
              <a:rPr lang="zh-CN" altLang="en-US" sz="2400" b="1"/>
              <a:t>－</a:t>
            </a:r>
            <a:r>
              <a:rPr lang="en-US" altLang="zh-CN" sz="2400" b="1"/>
              <a:t>a           a                                          </a:t>
            </a:r>
          </a:p>
          <a:p>
            <a:pPr>
              <a:buFontTx/>
              <a:buNone/>
            </a:pPr>
            <a:r>
              <a:rPr lang="en-US" altLang="zh-CN" sz="2400" b="1"/>
              <a:t>                                                 </a:t>
            </a:r>
          </a:p>
          <a:p>
            <a:pPr>
              <a:buFontTx/>
              <a:buNone/>
            </a:pPr>
            <a:r>
              <a:rPr lang="en-US" altLang="zh-CN" sz="2000"/>
              <a:t>        </a:t>
            </a:r>
            <a:r>
              <a:rPr lang="zh-CN" altLang="en-US" sz="2400">
                <a:latin typeface="Comic Sans MS" panose="030F0702030302020204" pitchFamily="66" charset="0"/>
                <a:ea typeface="黑体" panose="02010609060101010101" pitchFamily="49" charset="-122"/>
              </a:rPr>
              <a:t>在此，</a:t>
            </a:r>
            <a:r>
              <a:rPr lang="en-US" altLang="zh-CN" sz="2400">
                <a:latin typeface="Comic Sans MS" panose="030F0702030302020204" pitchFamily="66" charset="0"/>
                <a:ea typeface="黑体" panose="02010609060101010101" pitchFamily="49" charset="-122"/>
              </a:rPr>
              <a:t>A1 </a:t>
            </a:r>
            <a:r>
              <a:rPr lang="zh-CN" altLang="en-US" sz="2400">
                <a:latin typeface="Comic Sans MS" panose="030F0702030302020204" pitchFamily="66" charset="0"/>
                <a:ea typeface="黑体" panose="02010609060101010101" pitchFamily="49" charset="-122"/>
              </a:rPr>
              <a:t>与</a:t>
            </a:r>
            <a:r>
              <a:rPr lang="en-US" altLang="zh-CN" sz="2400">
                <a:latin typeface="Comic Sans MS" panose="030F0702030302020204" pitchFamily="66" charset="0"/>
                <a:ea typeface="黑体" panose="02010609060101010101" pitchFamily="49" charset="-122"/>
              </a:rPr>
              <a:t>A2</a:t>
            </a:r>
            <a:r>
              <a:rPr lang="zh-CN" altLang="en-US" sz="2400">
                <a:latin typeface="Comic Sans MS" panose="030F0702030302020204" pitchFamily="66" charset="0"/>
                <a:ea typeface="黑体" panose="02010609060101010101" pitchFamily="49" charset="-122"/>
              </a:rPr>
              <a:t>没有显性（</a:t>
            </a:r>
            <a:r>
              <a:rPr lang="en-US" altLang="zh-CN" sz="2400">
                <a:latin typeface="Comic Sans MS" panose="030F0702030302020204" pitchFamily="66" charset="0"/>
                <a:ea typeface="黑体" panose="02010609060101010101" pitchFamily="49" charset="-122"/>
              </a:rPr>
              <a:t>d=0),</a:t>
            </a:r>
            <a:r>
              <a:rPr lang="zh-CN" altLang="en-US" sz="2400">
                <a:latin typeface="Comic Sans MS" panose="030F0702030302020204" pitchFamily="66" charset="0"/>
                <a:ea typeface="黑体" panose="02010609060101010101" pitchFamily="49" charset="-122"/>
              </a:rPr>
              <a:t>杂合体的累加效应完全等于</a:t>
            </a:r>
          </a:p>
          <a:p>
            <a:pPr>
              <a:buFontTx/>
              <a:buNone/>
            </a:pPr>
            <a:r>
              <a:rPr lang="zh-CN" altLang="en-US" sz="2400">
                <a:latin typeface="Comic Sans MS" panose="030F0702030302020204" pitchFamily="66" charset="0"/>
                <a:ea typeface="黑体" panose="02010609060101010101" pitchFamily="49" charset="-122"/>
              </a:rPr>
              <a:t>  纯和体的平均效应</a:t>
            </a:r>
          </a:p>
          <a:p>
            <a:pPr>
              <a:buFontTx/>
              <a:buNone/>
            </a:pPr>
            <a:endParaRPr lang="zh-CN" altLang="en-US" sz="2400">
              <a:latin typeface="Comic Sans MS" panose="030F0702030302020204" pitchFamily="66" charset="0"/>
              <a:ea typeface="黑体" panose="02010609060101010101" pitchFamily="49" charset="-122"/>
            </a:endParaRPr>
          </a:p>
          <a:p>
            <a:pPr>
              <a:buFontTx/>
              <a:buNone/>
            </a:pPr>
            <a:endParaRPr lang="en-US" altLang="zh-CN" sz="2000">
              <a:latin typeface="Comic Sans MS" panose="030F0702030302020204" pitchFamily="66" charset="0"/>
              <a:ea typeface="黑体" panose="02010609060101010101" pitchFamily="49" charset="-122"/>
            </a:endParaRPr>
          </a:p>
        </p:txBody>
      </p:sp>
      <p:sp>
        <p:nvSpPr>
          <p:cNvPr id="51203" name="Line 3">
            <a:extLst>
              <a:ext uri="{FF2B5EF4-FFF2-40B4-BE49-F238E27FC236}">
                <a16:creationId xmlns:a16="http://schemas.microsoft.com/office/drawing/2014/main" id="{54AE3D54-0C87-FBB1-53A4-DAEB47E335A3}"/>
              </a:ext>
            </a:extLst>
          </p:cNvPr>
          <p:cNvSpPr>
            <a:spLocks noChangeShapeType="1"/>
          </p:cNvSpPr>
          <p:nvPr/>
        </p:nvSpPr>
        <p:spPr bwMode="auto">
          <a:xfrm>
            <a:off x="3124200" y="3886200"/>
            <a:ext cx="403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4" name="Line 4">
            <a:extLst>
              <a:ext uri="{FF2B5EF4-FFF2-40B4-BE49-F238E27FC236}">
                <a16:creationId xmlns:a16="http://schemas.microsoft.com/office/drawing/2014/main" id="{85A6A32A-EDA7-F16A-006C-B0173DDBDCB9}"/>
              </a:ext>
            </a:extLst>
          </p:cNvPr>
          <p:cNvSpPr>
            <a:spLocks noChangeShapeType="1"/>
          </p:cNvSpPr>
          <p:nvPr/>
        </p:nvSpPr>
        <p:spPr bwMode="auto">
          <a:xfrm>
            <a:off x="5181600" y="3810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5" name="Line 5">
            <a:extLst>
              <a:ext uri="{FF2B5EF4-FFF2-40B4-BE49-F238E27FC236}">
                <a16:creationId xmlns:a16="http://schemas.microsoft.com/office/drawing/2014/main" id="{8390F794-7918-A3FE-4D47-A5F0356CB8B0}"/>
              </a:ext>
            </a:extLst>
          </p:cNvPr>
          <p:cNvSpPr>
            <a:spLocks noChangeShapeType="1"/>
          </p:cNvSpPr>
          <p:nvPr/>
        </p:nvSpPr>
        <p:spPr bwMode="auto">
          <a:xfrm flipV="1">
            <a:off x="3962400" y="3810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6" name="Line 6">
            <a:extLst>
              <a:ext uri="{FF2B5EF4-FFF2-40B4-BE49-F238E27FC236}">
                <a16:creationId xmlns:a16="http://schemas.microsoft.com/office/drawing/2014/main" id="{918A13DD-4B82-0EB9-F664-06A97918A43B}"/>
              </a:ext>
            </a:extLst>
          </p:cNvPr>
          <p:cNvSpPr>
            <a:spLocks noChangeShapeType="1"/>
          </p:cNvSpPr>
          <p:nvPr/>
        </p:nvSpPr>
        <p:spPr bwMode="auto">
          <a:xfrm>
            <a:off x="6400800" y="3810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7" name="Line 7">
            <a:extLst>
              <a:ext uri="{FF2B5EF4-FFF2-40B4-BE49-F238E27FC236}">
                <a16:creationId xmlns:a16="http://schemas.microsoft.com/office/drawing/2014/main" id="{1E7BE009-D101-FA53-1514-43538D8A90F7}"/>
              </a:ext>
            </a:extLst>
          </p:cNvPr>
          <p:cNvSpPr>
            <a:spLocks noChangeShapeType="1"/>
          </p:cNvSpPr>
          <p:nvPr/>
        </p:nvSpPr>
        <p:spPr bwMode="auto">
          <a:xfrm flipV="1">
            <a:off x="4572000" y="3810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8" name="Line 8">
            <a:extLst>
              <a:ext uri="{FF2B5EF4-FFF2-40B4-BE49-F238E27FC236}">
                <a16:creationId xmlns:a16="http://schemas.microsoft.com/office/drawing/2014/main" id="{7FBD217E-14C3-01F8-2342-316E71BBC151}"/>
              </a:ext>
            </a:extLst>
          </p:cNvPr>
          <p:cNvSpPr>
            <a:spLocks noChangeShapeType="1"/>
          </p:cNvSpPr>
          <p:nvPr/>
        </p:nvSpPr>
        <p:spPr bwMode="auto">
          <a:xfrm flipV="1">
            <a:off x="5791200" y="3810000"/>
            <a:ext cx="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9" name="Text Box 9">
            <a:extLst>
              <a:ext uri="{FF2B5EF4-FFF2-40B4-BE49-F238E27FC236}">
                <a16:creationId xmlns:a16="http://schemas.microsoft.com/office/drawing/2014/main" id="{3B32DEEE-473C-8E43-4286-4EA5F1E05E02}"/>
              </a:ext>
            </a:extLst>
          </p:cNvPr>
          <p:cNvSpPr txBox="1">
            <a:spLocks noChangeArrowheads="1"/>
          </p:cNvSpPr>
          <p:nvPr/>
        </p:nvSpPr>
        <p:spPr bwMode="auto">
          <a:xfrm>
            <a:off x="3657600" y="3429000"/>
            <a:ext cx="914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a:latin typeface="宋体" panose="02010600030101010101" pitchFamily="2" charset="-122"/>
              </a:rPr>
              <a:t>A</a:t>
            </a:r>
            <a:r>
              <a:rPr lang="en-US" altLang="zh-CN" sz="2000" b="1" baseline="-25000">
                <a:latin typeface="宋体" panose="02010600030101010101" pitchFamily="2" charset="-122"/>
              </a:rPr>
              <a:t>2</a:t>
            </a:r>
            <a:r>
              <a:rPr lang="en-US" altLang="zh-CN" sz="2000" b="1">
                <a:latin typeface="宋体" panose="02010600030101010101" pitchFamily="2" charset="-122"/>
              </a:rPr>
              <a:t>A</a:t>
            </a:r>
            <a:r>
              <a:rPr lang="en-US" altLang="zh-CN" sz="2000" b="1" baseline="-25000">
                <a:latin typeface="宋体" panose="02010600030101010101" pitchFamily="2" charset="-122"/>
              </a:rPr>
              <a:t>2</a:t>
            </a:r>
          </a:p>
        </p:txBody>
      </p:sp>
      <p:sp>
        <p:nvSpPr>
          <p:cNvPr id="51210" name="Text Box 10">
            <a:extLst>
              <a:ext uri="{FF2B5EF4-FFF2-40B4-BE49-F238E27FC236}">
                <a16:creationId xmlns:a16="http://schemas.microsoft.com/office/drawing/2014/main" id="{2C79BDF9-475D-4592-467A-1D2E2385DD5D}"/>
              </a:ext>
            </a:extLst>
          </p:cNvPr>
          <p:cNvSpPr txBox="1">
            <a:spLocks noChangeArrowheads="1"/>
          </p:cNvSpPr>
          <p:nvPr/>
        </p:nvSpPr>
        <p:spPr bwMode="auto">
          <a:xfrm>
            <a:off x="4800600" y="34131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a:latin typeface="宋体" panose="02010600030101010101" pitchFamily="2" charset="-122"/>
              </a:rPr>
              <a:t>A</a:t>
            </a:r>
            <a:r>
              <a:rPr lang="en-US" altLang="zh-CN" sz="2000" b="1" baseline="-25000">
                <a:latin typeface="宋体" panose="02010600030101010101" pitchFamily="2" charset="-122"/>
              </a:rPr>
              <a:t>1</a:t>
            </a:r>
            <a:r>
              <a:rPr lang="en-US" altLang="zh-CN" sz="2000" b="1">
                <a:latin typeface="宋体" panose="02010600030101010101" pitchFamily="2" charset="-122"/>
              </a:rPr>
              <a:t>A</a:t>
            </a:r>
            <a:r>
              <a:rPr lang="en-US" altLang="zh-CN" sz="2000" b="1" baseline="-25000">
                <a:latin typeface="宋体" panose="02010600030101010101" pitchFamily="2" charset="-122"/>
              </a:rPr>
              <a:t>2</a:t>
            </a:r>
          </a:p>
        </p:txBody>
      </p:sp>
      <p:sp>
        <p:nvSpPr>
          <p:cNvPr id="51211" name="Text Box 11">
            <a:extLst>
              <a:ext uri="{FF2B5EF4-FFF2-40B4-BE49-F238E27FC236}">
                <a16:creationId xmlns:a16="http://schemas.microsoft.com/office/drawing/2014/main" id="{A19AFF45-AAD3-FB40-BF58-583B3F9AD17F}"/>
              </a:ext>
            </a:extLst>
          </p:cNvPr>
          <p:cNvSpPr txBox="1">
            <a:spLocks noChangeArrowheads="1"/>
          </p:cNvSpPr>
          <p:nvPr/>
        </p:nvSpPr>
        <p:spPr bwMode="auto">
          <a:xfrm>
            <a:off x="6096000" y="3429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en-US" altLang="zh-CN" sz="2000" b="1">
                <a:latin typeface="宋体" panose="02010600030101010101" pitchFamily="2" charset="-122"/>
              </a:rPr>
              <a:t>A</a:t>
            </a:r>
            <a:r>
              <a:rPr lang="en-US" altLang="zh-CN" sz="2000" b="1" baseline="-25000">
                <a:latin typeface="宋体" panose="02010600030101010101" pitchFamily="2" charset="-122"/>
              </a:rPr>
              <a:t>1</a:t>
            </a:r>
            <a:r>
              <a:rPr lang="en-US" altLang="zh-CN" sz="2000" b="1">
                <a:latin typeface="宋体" panose="02010600030101010101" pitchFamily="2" charset="-122"/>
              </a:rPr>
              <a:t>A</a:t>
            </a:r>
            <a:r>
              <a:rPr lang="en-US" altLang="zh-CN" sz="2000" b="1" baseline="-25000">
                <a:latin typeface="宋体" panose="02010600030101010101" pitchFamily="2" charset="-122"/>
              </a:rPr>
              <a:t>1</a:t>
            </a:r>
          </a:p>
        </p:txBody>
      </p:sp>
      <p:sp>
        <p:nvSpPr>
          <p:cNvPr id="51212" name="Line 13">
            <a:extLst>
              <a:ext uri="{FF2B5EF4-FFF2-40B4-BE49-F238E27FC236}">
                <a16:creationId xmlns:a16="http://schemas.microsoft.com/office/drawing/2014/main" id="{91BEA65A-A0A4-057B-17BE-7A5976811748}"/>
              </a:ext>
            </a:extLst>
          </p:cNvPr>
          <p:cNvSpPr>
            <a:spLocks noChangeShapeType="1"/>
          </p:cNvSpPr>
          <p:nvPr/>
        </p:nvSpPr>
        <p:spPr bwMode="auto">
          <a:xfrm>
            <a:off x="3886200" y="4191000"/>
            <a:ext cx="12954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3" name="Text Box 14">
            <a:extLst>
              <a:ext uri="{FF2B5EF4-FFF2-40B4-BE49-F238E27FC236}">
                <a16:creationId xmlns:a16="http://schemas.microsoft.com/office/drawing/2014/main" id="{1BB74114-B746-6FD0-790C-CC2652FF7446}"/>
              </a:ext>
            </a:extLst>
          </p:cNvPr>
          <p:cNvSpPr txBox="1">
            <a:spLocks noChangeArrowheads="1"/>
          </p:cNvSpPr>
          <p:nvPr/>
        </p:nvSpPr>
        <p:spPr bwMode="auto">
          <a:xfrm>
            <a:off x="2743200" y="5486400"/>
            <a:ext cx="3581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endParaRPr lang="zh-CN" altLang="zh-CN" sz="2000" u="sng">
              <a:latin typeface="Tahoma" panose="020B0604030504040204" pitchFamily="34" charset="0"/>
            </a:endParaRPr>
          </a:p>
        </p:txBody>
      </p:sp>
      <p:sp>
        <p:nvSpPr>
          <p:cNvPr id="51214" name="Line 15">
            <a:extLst>
              <a:ext uri="{FF2B5EF4-FFF2-40B4-BE49-F238E27FC236}">
                <a16:creationId xmlns:a16="http://schemas.microsoft.com/office/drawing/2014/main" id="{BA71A7AB-63DF-E9FE-6ABE-376E1D01F21B}"/>
              </a:ext>
            </a:extLst>
          </p:cNvPr>
          <p:cNvSpPr>
            <a:spLocks noChangeShapeType="1"/>
          </p:cNvSpPr>
          <p:nvPr/>
        </p:nvSpPr>
        <p:spPr bwMode="auto">
          <a:xfrm>
            <a:off x="5181600" y="4191000"/>
            <a:ext cx="12954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15" name="Text Box 17">
            <a:extLst>
              <a:ext uri="{FF2B5EF4-FFF2-40B4-BE49-F238E27FC236}">
                <a16:creationId xmlns:a16="http://schemas.microsoft.com/office/drawing/2014/main" id="{819812B9-A720-3FBA-6B31-5F11B32F1E60}"/>
              </a:ext>
            </a:extLst>
          </p:cNvPr>
          <p:cNvSpPr txBox="1">
            <a:spLocks noChangeArrowheads="1"/>
          </p:cNvSpPr>
          <p:nvPr/>
        </p:nvSpPr>
        <p:spPr bwMode="auto">
          <a:xfrm>
            <a:off x="5029200" y="3810000"/>
            <a:ext cx="4730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r>
              <a:rPr lang="en-US" altLang="zh-CN" sz="2000" b="1"/>
              <a:t>0</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8E8CB58-19E5-11CE-9163-F706BCD41944}"/>
              </a:ext>
            </a:extLst>
          </p:cNvPr>
          <p:cNvSpPr>
            <a:spLocks noGrp="1" noChangeArrowheads="1"/>
          </p:cNvSpPr>
          <p:nvPr>
            <p:ph idx="1"/>
          </p:nvPr>
        </p:nvSpPr>
        <p:spPr>
          <a:xfrm>
            <a:off x="304800" y="990600"/>
            <a:ext cx="8763000" cy="5410200"/>
          </a:xfrm>
        </p:spPr>
        <p:txBody>
          <a:bodyPr/>
          <a:lstStyle/>
          <a:p>
            <a:pPr marL="0" indent="0">
              <a:lnSpc>
                <a:spcPct val="150000"/>
              </a:lnSpc>
              <a:buFontTx/>
              <a:buNone/>
              <a:defRPr/>
            </a:pPr>
            <a:r>
              <a:rPr lang="zh-CN" altLang="en-US" sz="2400" dirty="0">
                <a:latin typeface="Comic Sans MS" panose="030F0702030302020204" pitchFamily="66" charset="0"/>
                <a:ea typeface="黑体" panose="02010609060101010101" pitchFamily="49" charset="-122"/>
              </a:rPr>
              <a:t>在群体中，某数量性状的</a:t>
            </a:r>
            <a:r>
              <a:rPr lang="zh-CN" altLang="en-US" sz="2400" dirty="0">
                <a:solidFill>
                  <a:srgbClr val="FFFF00"/>
                </a:solidFill>
                <a:latin typeface="Comic Sans MS" panose="030F0702030302020204" pitchFamily="66" charset="0"/>
                <a:ea typeface="黑体" panose="02010609060101010101" pitchFamily="49" charset="-122"/>
              </a:rPr>
              <a:t>遗传变异属于总的表型变异的一部分</a:t>
            </a:r>
            <a:r>
              <a:rPr lang="zh-CN" altLang="en-US" sz="2400" dirty="0">
                <a:latin typeface="Comic Sans MS" panose="030F0702030302020204" pitchFamily="66" charset="0"/>
                <a:ea typeface="黑体" panose="02010609060101010101" pitchFamily="49" charset="-122"/>
              </a:rPr>
              <a:t>，表型变异的其余部分是环境变异。</a:t>
            </a:r>
            <a:r>
              <a:rPr lang="zh-CN" altLang="en-US" sz="2400" dirty="0">
                <a:solidFill>
                  <a:srgbClr val="FFFF00"/>
                </a:solidFill>
                <a:latin typeface="Comic Sans MS" panose="030F0702030302020204" pitchFamily="66" charset="0"/>
                <a:ea typeface="黑体" panose="02010609060101010101" pitchFamily="49" charset="-122"/>
              </a:rPr>
              <a:t>在统计学上用方差作为变异的度量。</a:t>
            </a:r>
            <a:r>
              <a:rPr lang="zh-CN" altLang="en-US" sz="2400" dirty="0">
                <a:latin typeface="Comic Sans MS" panose="030F0702030302020204" pitchFamily="66" charset="0"/>
                <a:ea typeface="黑体" panose="02010609060101010101" pitchFamily="49" charset="-122"/>
              </a:rPr>
              <a:t>总的表型方差可剖分为遗传方差和环境方差，于是：</a:t>
            </a:r>
          </a:p>
          <a:p>
            <a:pPr algn="just">
              <a:lnSpc>
                <a:spcPct val="90000"/>
              </a:lnSpc>
              <a:buFontTx/>
              <a:buNone/>
              <a:defRPr/>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p>
          <a:p>
            <a:pPr>
              <a:lnSpc>
                <a:spcPct val="90000"/>
              </a:lnSpc>
              <a:buFontTx/>
              <a:buNone/>
              <a:defRPr/>
            </a:pPr>
            <a:r>
              <a:rPr lang="en-US" altLang="zh-CN" sz="2400" dirty="0">
                <a:latin typeface="Comic Sans MS" panose="030F0702030302020204" pitchFamily="66" charset="0"/>
                <a:ea typeface="黑体" panose="02010609060101010101" pitchFamily="49" charset="-122"/>
              </a:rPr>
              <a:t> VP</a:t>
            </a:r>
            <a:r>
              <a:rPr lang="zh-CN" altLang="en-US" sz="2400" dirty="0">
                <a:latin typeface="Comic Sans MS" panose="030F0702030302020204" pitchFamily="66" charset="0"/>
                <a:ea typeface="黑体" panose="02010609060101010101" pitchFamily="49" charset="-122"/>
              </a:rPr>
              <a:t>（表型方差）</a:t>
            </a:r>
            <a:r>
              <a:rPr lang="en-US" altLang="zh-CN" sz="2400" dirty="0">
                <a:latin typeface="Comic Sans MS" panose="030F0702030302020204" pitchFamily="66" charset="0"/>
                <a:ea typeface="黑体" panose="02010609060101010101" pitchFamily="49" charset="-122"/>
              </a:rPr>
              <a:t>=VG</a:t>
            </a:r>
            <a:r>
              <a:rPr lang="zh-CN" altLang="en-US" sz="2400" dirty="0">
                <a:latin typeface="Comic Sans MS" panose="030F0702030302020204" pitchFamily="66" charset="0"/>
                <a:ea typeface="黑体" panose="02010609060101010101" pitchFamily="49" charset="-122"/>
              </a:rPr>
              <a:t>（遗传方差</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a:t>
            </a:r>
            <a:r>
              <a:rPr lang="en-US" altLang="zh-CN" sz="2400" dirty="0">
                <a:latin typeface="Comic Sans MS" panose="030F0702030302020204" pitchFamily="66" charset="0"/>
                <a:ea typeface="黑体" panose="02010609060101010101" pitchFamily="49" charset="-122"/>
              </a:rPr>
              <a:t>+VE</a:t>
            </a:r>
            <a:r>
              <a:rPr lang="zh-CN" altLang="en-US" sz="2400" dirty="0">
                <a:latin typeface="Comic Sans MS" panose="030F0702030302020204" pitchFamily="66" charset="0"/>
                <a:ea typeface="黑体" panose="02010609060101010101" pitchFamily="49" charset="-122"/>
              </a:rPr>
              <a:t>（环境方差）</a:t>
            </a:r>
          </a:p>
          <a:p>
            <a:pPr algn="just">
              <a:lnSpc>
                <a:spcPct val="90000"/>
              </a:lnSpc>
              <a:buFontTx/>
              <a:buNone/>
              <a:defRPr/>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p>
          <a:p>
            <a:pPr marL="0" indent="0" algn="just">
              <a:lnSpc>
                <a:spcPct val="150000"/>
              </a:lnSpc>
              <a:buFontTx/>
              <a:buNone/>
              <a:defRPr/>
            </a:pPr>
            <a:r>
              <a:rPr lang="zh-CN" altLang="en-US" sz="2400" dirty="0">
                <a:latin typeface="Comic Sans MS" panose="030F0702030302020204" pitchFamily="66" charset="0"/>
                <a:ea typeface="黑体" panose="02010609060101010101" pitchFamily="49" charset="-122"/>
              </a:rPr>
              <a:t>遗传方差包括</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加性方差（</a:t>
            </a:r>
            <a:r>
              <a:rPr lang="en-US" altLang="zh-CN" sz="2400" dirty="0">
                <a:latin typeface="Comic Sans MS" panose="030F0702030302020204" pitchFamily="66" charset="0"/>
                <a:ea typeface="黑体" panose="02010609060101010101" pitchFamily="49" charset="-122"/>
              </a:rPr>
              <a:t>V</a:t>
            </a:r>
            <a:r>
              <a:rPr lang="en-US" altLang="zh-CN" sz="2400" baseline="-250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）、显性方差（</a:t>
            </a:r>
            <a:r>
              <a:rPr lang="en-US" altLang="zh-CN" sz="2400" dirty="0">
                <a:latin typeface="Comic Sans MS" panose="030F0702030302020204" pitchFamily="66" charset="0"/>
                <a:ea typeface="黑体" panose="02010609060101010101" pitchFamily="49" charset="-122"/>
              </a:rPr>
              <a:t>V</a:t>
            </a:r>
            <a:r>
              <a:rPr lang="en-US" altLang="zh-CN" sz="2400" baseline="-25000" dirty="0">
                <a:latin typeface="Comic Sans MS" panose="030F0702030302020204" pitchFamily="66" charset="0"/>
                <a:ea typeface="黑体" panose="02010609060101010101" pitchFamily="49" charset="-122"/>
              </a:rPr>
              <a:t>D</a:t>
            </a:r>
            <a:r>
              <a:rPr lang="zh-CN" altLang="en-US" sz="2400" dirty="0">
                <a:latin typeface="Comic Sans MS" panose="030F0702030302020204" pitchFamily="66" charset="0"/>
                <a:ea typeface="黑体" panose="02010609060101010101" pitchFamily="49" charset="-122"/>
              </a:rPr>
              <a:t>）、互作方差（</a:t>
            </a:r>
            <a:r>
              <a:rPr lang="en-US" altLang="zh-CN" sz="2400" dirty="0">
                <a:latin typeface="Comic Sans MS" panose="030F0702030302020204" pitchFamily="66" charset="0"/>
                <a:ea typeface="黑体" panose="02010609060101010101" pitchFamily="49" charset="-122"/>
              </a:rPr>
              <a:t>V</a:t>
            </a:r>
            <a:r>
              <a:rPr lang="en-US" altLang="zh-CN" sz="2400" baseline="-25000" dirty="0">
                <a:latin typeface="Comic Sans MS" panose="030F0702030302020204" pitchFamily="66" charset="0"/>
                <a:ea typeface="黑体" panose="02010609060101010101" pitchFamily="49" charset="-122"/>
              </a:rPr>
              <a:t>I</a:t>
            </a:r>
            <a:r>
              <a:rPr lang="zh-CN" altLang="en-US" sz="2400" dirty="0">
                <a:latin typeface="Comic Sans MS" panose="030F0702030302020204" pitchFamily="66" charset="0"/>
                <a:ea typeface="黑体" panose="02010609060101010101" pitchFamily="49" charset="-122"/>
              </a:rPr>
              <a:t>）</a:t>
            </a:r>
          </a:p>
          <a:p>
            <a:pPr marL="0" indent="0">
              <a:buFontTx/>
              <a:buNone/>
              <a:defRPr/>
            </a:pPr>
            <a:endParaRPr lang="en-US" altLang="zh-CN" sz="2400" dirty="0">
              <a:solidFill>
                <a:srgbClr val="FFFF00"/>
              </a:solidFill>
              <a:latin typeface="Comic Sans MS" panose="030F0702030302020204" pitchFamily="66" charset="0"/>
              <a:ea typeface="黑体" panose="02010609060101010101" pitchFamily="49" charset="-122"/>
            </a:endParaRPr>
          </a:p>
        </p:txBody>
      </p:sp>
      <p:sp>
        <p:nvSpPr>
          <p:cNvPr id="3" name="矩形 2">
            <a:extLst>
              <a:ext uri="{FF2B5EF4-FFF2-40B4-BE49-F238E27FC236}">
                <a16:creationId xmlns:a16="http://schemas.microsoft.com/office/drawing/2014/main" id="{69B7C885-4835-2918-B2B3-812D5C280415}"/>
              </a:ext>
            </a:extLst>
          </p:cNvPr>
          <p:cNvSpPr/>
          <p:nvPr/>
        </p:nvSpPr>
        <p:spPr>
          <a:xfrm>
            <a:off x="2362200" y="511175"/>
            <a:ext cx="4556125" cy="479425"/>
          </a:xfrm>
          <a:prstGeom prst="rect">
            <a:avLst/>
          </a:prstGeom>
        </p:spPr>
        <p:txBody>
          <a:bodyPr>
            <a:spAutoFit/>
          </a:bodyPr>
          <a:lstStyle/>
          <a:p>
            <a:pPr marL="342900" indent="-342900">
              <a:lnSpc>
                <a:spcPct val="90000"/>
              </a:lnSpc>
              <a:spcBef>
                <a:spcPct val="20000"/>
              </a:spcBef>
              <a:buClr>
                <a:srgbClr val="E3E3FF"/>
              </a:buClr>
              <a:defRPr/>
            </a:pPr>
            <a:r>
              <a:rPr lang="zh-CN" altLang="en-US" sz="2800" kern="0" dirty="0">
                <a:latin typeface="Comic Sans MS" panose="030F0702030302020204" pitchFamily="66" charset="0"/>
                <a:ea typeface="黑体" panose="02010609060101010101" pitchFamily="49" charset="-122"/>
                <a:sym typeface="+mn-ea"/>
              </a:rPr>
              <a:t>② 表型方差及其分量</a:t>
            </a:r>
            <a:endParaRPr lang="en-US" altLang="zh-CN" sz="2800" kern="0" dirty="0">
              <a:latin typeface="Comic Sans MS" panose="030F0702030302020204" pitchFamily="66" charset="0"/>
              <a:ea typeface="黑体" panose="02010609060101010101" pitchFamily="49" charset="-122"/>
              <a:sym typeface="+mn-ea"/>
            </a:endParaRPr>
          </a:p>
        </p:txBody>
      </p:sp>
      <p:graphicFrame>
        <p:nvGraphicFramePr>
          <p:cNvPr id="52228" name="Object 7">
            <a:extLst>
              <a:ext uri="{FF2B5EF4-FFF2-40B4-BE49-F238E27FC236}">
                <a16:creationId xmlns:a16="http://schemas.microsoft.com/office/drawing/2014/main" id="{4E99EDFE-4EF8-33E8-8953-520BEE2F8234}"/>
              </a:ext>
            </a:extLst>
          </p:cNvPr>
          <p:cNvGraphicFramePr>
            <a:graphicFrameLocks noChangeAspect="1"/>
          </p:cNvGraphicFramePr>
          <p:nvPr/>
        </p:nvGraphicFramePr>
        <p:xfrm>
          <a:off x="3276600" y="5105400"/>
          <a:ext cx="1993900" cy="1076325"/>
        </p:xfrm>
        <a:graphic>
          <a:graphicData uri="http://schemas.openxmlformats.org/presentationml/2006/ole">
            <mc:AlternateContent xmlns:mc="http://schemas.openxmlformats.org/markup-compatibility/2006">
              <mc:Choice xmlns:v="urn:schemas-microsoft-com:vml" Requires="v">
                <p:oleObj r:id="rId2" imgW="458640" imgH="195480" progId="Equation.3">
                  <p:embed/>
                </p:oleObj>
              </mc:Choice>
              <mc:Fallback>
                <p:oleObj r:id="rId2" imgW="458640" imgH="195480" progId="Equation.3">
                  <p:embed/>
                  <p:pic>
                    <p:nvPicPr>
                      <p:cNvPr id="0" name="Object 7"/>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276600" y="5105400"/>
                        <a:ext cx="19939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52229" name="文本框 1">
            <a:extLst>
              <a:ext uri="{FF2B5EF4-FFF2-40B4-BE49-F238E27FC236}">
                <a16:creationId xmlns:a16="http://schemas.microsoft.com/office/drawing/2014/main" id="{B221969B-A5A7-02E9-6DC8-0C155E83C3AF}"/>
              </a:ext>
            </a:extLst>
          </p:cNvPr>
          <p:cNvSpPr txBox="1">
            <a:spLocks noChangeArrowheads="1"/>
          </p:cNvSpPr>
          <p:nvPr/>
        </p:nvSpPr>
        <p:spPr bwMode="auto">
          <a:xfrm>
            <a:off x="1828800" y="5413375"/>
            <a:ext cx="1108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zh-CN" altLang="en-US" sz="2400">
                <a:solidFill>
                  <a:schemeClr val="tx1"/>
                </a:solidFill>
                <a:latin typeface="黑体" panose="02010609060101010101" pitchFamily="49" charset="-122"/>
                <a:ea typeface="黑体" panose="02010609060101010101" pitchFamily="49" charset="-122"/>
              </a:rPr>
              <a:t>方差：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8F35504C-0057-AED6-FF69-57935120E753}"/>
              </a:ext>
            </a:extLst>
          </p:cNvPr>
          <p:cNvSpPr txBox="1">
            <a:spLocks noChangeArrowheads="1"/>
          </p:cNvSpPr>
          <p:nvPr/>
        </p:nvSpPr>
        <p:spPr bwMode="auto">
          <a:xfrm>
            <a:off x="1219200" y="2286000"/>
            <a:ext cx="6477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endParaRPr lang="zh-CN" altLang="zh-CN" sz="2000" u="sng">
              <a:latin typeface="Tahoma" panose="020B0604030504040204" pitchFamily="34" charset="0"/>
            </a:endParaRPr>
          </a:p>
        </p:txBody>
      </p:sp>
      <p:sp>
        <p:nvSpPr>
          <p:cNvPr id="53251" name="Text Box 3">
            <a:extLst>
              <a:ext uri="{FF2B5EF4-FFF2-40B4-BE49-F238E27FC236}">
                <a16:creationId xmlns:a16="http://schemas.microsoft.com/office/drawing/2014/main" id="{79FB3B0A-D434-7709-1975-AA791E90FF1A}"/>
              </a:ext>
            </a:extLst>
          </p:cNvPr>
          <p:cNvSpPr txBox="1">
            <a:spLocks noChangeArrowheads="1"/>
          </p:cNvSpPr>
          <p:nvPr/>
        </p:nvSpPr>
        <p:spPr bwMode="auto">
          <a:xfrm>
            <a:off x="381000" y="838200"/>
            <a:ext cx="84582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
                <a:schemeClr val="hlink"/>
              </a:buClr>
              <a:buSzPct val="110000"/>
              <a:buFont typeface="Wingdings" panose="05000000000000000000" pitchFamily="2" charset="2"/>
              <a:buNone/>
            </a:pPr>
            <a:r>
              <a:rPr lang="zh-CN" altLang="en-US" sz="2400">
                <a:latin typeface="Comic Sans MS" panose="030F0702030302020204" pitchFamily="66" charset="0"/>
                <a:ea typeface="黑体" panose="02010609060101010101" pitchFamily="49" charset="-122"/>
              </a:rPr>
              <a:t>所以：</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P</a:t>
            </a:r>
            <a:r>
              <a:rPr lang="en-US" altLang="zh-CN" sz="2800">
                <a:latin typeface="Comic Sans MS" panose="030F0702030302020204" pitchFamily="66" charset="0"/>
                <a:ea typeface="黑体" panose="02010609060101010101" pitchFamily="49" charset="-122"/>
              </a:rPr>
              <a:t>= V</a:t>
            </a:r>
            <a:r>
              <a:rPr lang="en-US" altLang="zh-CN" sz="2800" baseline="-25000">
                <a:latin typeface="Comic Sans MS" panose="030F0702030302020204" pitchFamily="66" charset="0"/>
                <a:ea typeface="黑体" panose="02010609060101010101" pitchFamily="49" charset="-122"/>
              </a:rPr>
              <a:t>A</a:t>
            </a:r>
            <a:r>
              <a:rPr lang="en-US" altLang="zh-CN" sz="2800">
                <a:latin typeface="Comic Sans MS" panose="030F0702030302020204" pitchFamily="66" charset="0"/>
                <a:ea typeface="黑体" panose="02010609060101010101" pitchFamily="49" charset="-122"/>
              </a:rPr>
              <a:t>+ V</a:t>
            </a:r>
            <a:r>
              <a:rPr lang="en-US" altLang="zh-CN" sz="2800" baseline="-25000">
                <a:latin typeface="Comic Sans MS" panose="030F0702030302020204" pitchFamily="66" charset="0"/>
                <a:ea typeface="黑体" panose="02010609060101010101" pitchFamily="49" charset="-122"/>
              </a:rPr>
              <a:t>D</a:t>
            </a:r>
            <a:r>
              <a:rPr lang="en-US" altLang="zh-CN" sz="2800">
                <a:latin typeface="Comic Sans MS" panose="030F0702030302020204" pitchFamily="66" charset="0"/>
                <a:ea typeface="黑体" panose="02010609060101010101" pitchFamily="49" charset="-122"/>
              </a:rPr>
              <a:t>+ V</a:t>
            </a:r>
            <a:r>
              <a:rPr lang="en-US" altLang="zh-CN" sz="2800" baseline="-25000">
                <a:latin typeface="Comic Sans MS" panose="030F0702030302020204" pitchFamily="66" charset="0"/>
                <a:ea typeface="黑体" panose="02010609060101010101" pitchFamily="49" charset="-122"/>
              </a:rPr>
              <a:t>I</a:t>
            </a:r>
            <a:r>
              <a:rPr lang="en-US" altLang="zh-CN" sz="2800">
                <a:latin typeface="Comic Sans MS" panose="030F0702030302020204" pitchFamily="66" charset="0"/>
                <a:ea typeface="黑体" panose="02010609060101010101" pitchFamily="49" charset="-122"/>
              </a:rPr>
              <a:t>+ V</a:t>
            </a:r>
            <a:r>
              <a:rPr lang="en-US" altLang="zh-CN" sz="2800" baseline="-25000">
                <a:latin typeface="Comic Sans MS" panose="030F0702030302020204" pitchFamily="66" charset="0"/>
                <a:ea typeface="黑体" panose="02010609060101010101" pitchFamily="49" charset="-122"/>
              </a:rPr>
              <a:t>E</a:t>
            </a:r>
          </a:p>
          <a:p>
            <a:pPr algn="just" eaLnBrk="1" hangingPunct="1">
              <a:lnSpc>
                <a:spcPct val="105000"/>
              </a:lnSpc>
              <a:spcBef>
                <a:spcPct val="0"/>
              </a:spcBef>
              <a:buClr>
                <a:schemeClr val="hlink"/>
              </a:buClr>
              <a:buSzPct val="110000"/>
              <a:buFont typeface="Wingdings" panose="05000000000000000000" pitchFamily="2" charset="2"/>
              <a:buNone/>
            </a:pPr>
            <a:endParaRPr lang="zh-CN" altLang="en-US" sz="2400">
              <a:latin typeface="Comic Sans MS" panose="030F0702030302020204" pitchFamily="66" charset="0"/>
              <a:ea typeface="黑体" panose="02010609060101010101" pitchFamily="49" charset="-122"/>
            </a:endParaRPr>
          </a:p>
          <a:p>
            <a:pPr algn="just" eaLnBrk="1" hangingPunct="1">
              <a:lnSpc>
                <a:spcPct val="105000"/>
              </a:lnSpc>
              <a:spcBef>
                <a:spcPct val="5000"/>
              </a:spcBef>
              <a:buClr>
                <a:schemeClr val="hlink"/>
              </a:buClr>
              <a:buSzPct val="110000"/>
              <a:buFont typeface="Wingdings" panose="05000000000000000000" pitchFamily="2" charset="2"/>
              <a:buNone/>
            </a:pPr>
            <a:r>
              <a:rPr lang="zh-CN" altLang="en-US" sz="2800">
                <a:solidFill>
                  <a:srgbClr val="000000"/>
                </a:solidFill>
                <a:latin typeface="Comic Sans MS" panose="030F0702030302020204" pitchFamily="66" charset="0"/>
                <a:ea typeface="黑体" panose="02010609060101010101" pitchFamily="49" charset="-122"/>
              </a:rPr>
              <a:t>       </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A</a:t>
            </a:r>
            <a:r>
              <a:rPr lang="en-US" altLang="zh-CN" sz="2400">
                <a:solidFill>
                  <a:srgbClr val="FFFF00"/>
                </a:solidFill>
                <a:latin typeface="Comic Sans MS" panose="030F0702030302020204" pitchFamily="66" charset="0"/>
                <a:ea typeface="黑体" panose="02010609060101010101" pitchFamily="49" charset="-122"/>
              </a:rPr>
              <a:t>=</a:t>
            </a:r>
            <a:r>
              <a:rPr lang="zh-CN" altLang="en-US" sz="2400">
                <a:solidFill>
                  <a:srgbClr val="FFFF00"/>
                </a:solidFill>
                <a:latin typeface="Comic Sans MS" panose="030F0702030302020204" pitchFamily="66" charset="0"/>
                <a:ea typeface="黑体" panose="02010609060101010101" pitchFamily="49" charset="-122"/>
              </a:rPr>
              <a:t>加性方差（育种值方差）</a:t>
            </a:r>
            <a:r>
              <a:rPr lang="zh-CN" altLang="en-US" sz="2400">
                <a:latin typeface="Comic Sans MS" panose="030F0702030302020204" pitchFamily="66" charset="0"/>
                <a:ea typeface="黑体" panose="02010609060101010101" pitchFamily="49" charset="-122"/>
              </a:rPr>
              <a:t>。由于多基因的累加效应造成的遗传变异，能遗传且固定的组分。</a:t>
            </a:r>
          </a:p>
          <a:p>
            <a:pPr algn="just" eaLnBrk="1" hangingPunct="1">
              <a:lnSpc>
                <a:spcPct val="105000"/>
              </a:lnSpc>
              <a:spcBef>
                <a:spcPct val="5000"/>
              </a:spcBef>
              <a:buClr>
                <a:schemeClr val="hlink"/>
              </a:buClr>
              <a:buSzPct val="110000"/>
              <a:buFont typeface="Wingdings" panose="05000000000000000000" pitchFamily="2" charset="2"/>
              <a:buNone/>
            </a:pPr>
            <a:r>
              <a:rPr lang="zh-CN" altLang="en-US" sz="2400">
                <a:solidFill>
                  <a:srgbClr val="000000"/>
                </a:solidFill>
                <a:latin typeface="Comic Sans MS" panose="030F0702030302020204" pitchFamily="66" charset="0"/>
                <a:ea typeface="黑体" panose="02010609060101010101" pitchFamily="49" charset="-122"/>
              </a:rPr>
              <a:t>  </a:t>
            </a:r>
          </a:p>
          <a:p>
            <a:pPr eaLnBrk="1" hangingPunct="1">
              <a:lnSpc>
                <a:spcPct val="105000"/>
              </a:lnSpc>
              <a:spcBef>
                <a:spcPct val="5000"/>
              </a:spcBef>
              <a:buClr>
                <a:schemeClr val="hlink"/>
              </a:buClr>
              <a:buSzPct val="110000"/>
              <a:buFont typeface="Wingdings" panose="05000000000000000000" pitchFamily="2" charset="2"/>
              <a:buNone/>
            </a:pPr>
            <a:r>
              <a:rPr lang="zh-CN" altLang="en-US" sz="2400">
                <a:solidFill>
                  <a:srgbClr val="000000"/>
                </a:solidFill>
                <a:latin typeface="Comic Sans MS" panose="030F0702030302020204" pitchFamily="66" charset="0"/>
                <a:ea typeface="黑体" panose="02010609060101010101" pitchFamily="49" charset="-122"/>
              </a:rPr>
              <a:t>        </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D</a:t>
            </a:r>
            <a:r>
              <a:rPr lang="en-US" altLang="zh-CN" sz="2400">
                <a:solidFill>
                  <a:srgbClr val="FFFF00"/>
                </a:solidFill>
                <a:latin typeface="Comic Sans MS" panose="030F0702030302020204" pitchFamily="66" charset="0"/>
                <a:ea typeface="黑体" panose="02010609060101010101" pitchFamily="49" charset="-122"/>
              </a:rPr>
              <a:t>=</a:t>
            </a:r>
            <a:r>
              <a:rPr lang="zh-CN" altLang="en-US" sz="2400">
                <a:solidFill>
                  <a:srgbClr val="FFFF00"/>
                </a:solidFill>
                <a:latin typeface="Comic Sans MS" panose="030F0702030302020204" pitchFamily="66" charset="0"/>
                <a:ea typeface="黑体" panose="02010609060101010101" pitchFamily="49" charset="-122"/>
              </a:rPr>
              <a:t>显性方差</a:t>
            </a:r>
            <a:r>
              <a:rPr lang="zh-CN" altLang="en-US" sz="2400">
                <a:latin typeface="Comic Sans MS" panose="030F0702030302020204" pitchFamily="66" charset="0"/>
                <a:ea typeface="黑体" panose="02010609060101010101" pitchFamily="49" charset="-122"/>
              </a:rPr>
              <a:t>。由于等位基因间的显隐性关系而造成的一部分非加性的遗传变异，随着自交代数的增加而逐渐消失，所以能遗传但不能固定，是一种杂种优势现象。</a:t>
            </a:r>
          </a:p>
          <a:p>
            <a:pPr algn="just" eaLnBrk="1" hangingPunct="1">
              <a:lnSpc>
                <a:spcPct val="105000"/>
              </a:lnSpc>
              <a:spcBef>
                <a:spcPct val="5000"/>
              </a:spcBef>
              <a:buClr>
                <a:schemeClr val="hlink"/>
              </a:buClr>
              <a:buSzPct val="110000"/>
              <a:buFont typeface="Wingdings" panose="05000000000000000000" pitchFamily="2" charset="2"/>
              <a:buNone/>
            </a:pPr>
            <a:r>
              <a:rPr lang="zh-CN" altLang="en-US" sz="2400">
                <a:solidFill>
                  <a:srgbClr val="000000"/>
                </a:solidFill>
                <a:latin typeface="Comic Sans MS" panose="030F0702030302020204" pitchFamily="66" charset="0"/>
                <a:ea typeface="黑体" panose="02010609060101010101" pitchFamily="49" charset="-122"/>
              </a:rPr>
              <a:t>  </a:t>
            </a:r>
          </a:p>
          <a:p>
            <a:pPr algn="just" eaLnBrk="1" hangingPunct="1">
              <a:lnSpc>
                <a:spcPct val="105000"/>
              </a:lnSpc>
              <a:spcBef>
                <a:spcPct val="5000"/>
              </a:spcBef>
              <a:buClr>
                <a:schemeClr val="hlink"/>
              </a:buClr>
              <a:buSzPct val="110000"/>
              <a:buFont typeface="Wingdings" panose="05000000000000000000" pitchFamily="2" charset="2"/>
              <a:buNone/>
            </a:pPr>
            <a:r>
              <a:rPr lang="zh-CN" altLang="en-US" sz="2400">
                <a:solidFill>
                  <a:srgbClr val="000000"/>
                </a:solidFill>
                <a:latin typeface="Comic Sans MS" panose="030F0702030302020204" pitchFamily="66" charset="0"/>
                <a:ea typeface="黑体" panose="02010609060101010101" pitchFamily="49" charset="-122"/>
              </a:rPr>
              <a:t>  </a:t>
            </a:r>
            <a:r>
              <a:rPr lang="zh-CN" altLang="en-US" sz="2800" baseline="-25000">
                <a:latin typeface="Comic Sans MS" panose="030F0702030302020204" pitchFamily="66" charset="0"/>
                <a:ea typeface="黑体" panose="02010609060101010101" pitchFamily="49" charset="-122"/>
              </a:rPr>
              <a:t>      </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I</a:t>
            </a:r>
            <a:r>
              <a:rPr lang="en-US" altLang="zh-CN" sz="2400">
                <a:solidFill>
                  <a:srgbClr val="FFFF00"/>
                </a:solidFill>
                <a:latin typeface="Comic Sans MS" panose="030F0702030302020204" pitchFamily="66" charset="0"/>
                <a:ea typeface="黑体" panose="02010609060101010101" pitchFamily="49" charset="-122"/>
              </a:rPr>
              <a:t>=</a:t>
            </a:r>
            <a:r>
              <a:rPr lang="zh-CN" altLang="en-US" sz="2400">
                <a:solidFill>
                  <a:srgbClr val="FFFF00"/>
                </a:solidFill>
                <a:latin typeface="Comic Sans MS" panose="030F0702030302020204" pitchFamily="66" charset="0"/>
                <a:ea typeface="黑体" panose="02010609060101010101" pitchFamily="49" charset="-122"/>
              </a:rPr>
              <a:t>互作方差</a:t>
            </a:r>
            <a:r>
              <a:rPr lang="zh-CN" altLang="en-US" sz="2400">
                <a:latin typeface="Comic Sans MS" panose="030F0702030302020204" pitchFamily="66" charset="0"/>
                <a:ea typeface="黑体" panose="02010609060101010101" pitchFamily="49" charset="-122"/>
              </a:rPr>
              <a:t>。由于非等位基因之间上下位关系所产生的非加性的遗传变异，此分量也被认为能遗传而不能固定。</a:t>
            </a:r>
          </a:p>
          <a:p>
            <a:pPr eaLnBrk="1" hangingPunct="1">
              <a:lnSpc>
                <a:spcPct val="105000"/>
              </a:lnSpc>
              <a:spcBef>
                <a:spcPct val="0"/>
              </a:spcBef>
              <a:buClrTx/>
              <a:buFontTx/>
              <a:buNone/>
            </a:pPr>
            <a:endParaRPr lang="en-US" altLang="zh-CN" sz="2400" u="sng">
              <a:latin typeface="Comic Sans MS" panose="030F0702030302020204" pitchFamily="66" charset="0"/>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4813E8F-9D1E-5095-1341-B423501214E0}"/>
              </a:ext>
            </a:extLst>
          </p:cNvPr>
          <p:cNvSpPr>
            <a:spLocks noGrp="1" noChangeArrowheads="1"/>
          </p:cNvSpPr>
          <p:nvPr>
            <p:ph idx="1"/>
          </p:nvPr>
        </p:nvSpPr>
        <p:spPr>
          <a:xfrm>
            <a:off x="228600" y="609600"/>
            <a:ext cx="8610600" cy="6019800"/>
          </a:xfrm>
        </p:spPr>
        <p:txBody>
          <a:bodyPr/>
          <a:lstStyle/>
          <a:p>
            <a:pPr algn="just">
              <a:buFontTx/>
              <a:buNone/>
            </a:pPr>
            <a:r>
              <a:rPr lang="en-US" altLang="zh-CN" sz="3600">
                <a:solidFill>
                  <a:srgbClr val="FFFF00"/>
                </a:solidFill>
                <a:latin typeface="Comic Sans MS" panose="030F0702030302020204" pitchFamily="66" charset="0"/>
                <a:ea typeface="黑体" panose="02010609060101010101" pitchFamily="49" charset="-122"/>
              </a:rPr>
              <a:t>   </a:t>
            </a:r>
            <a:r>
              <a:rPr lang="en-US" altLang="zh-CN">
                <a:solidFill>
                  <a:srgbClr val="FFFF00"/>
                </a:solidFill>
                <a:latin typeface="黑体" panose="02010609060101010101" pitchFamily="49" charset="-122"/>
                <a:ea typeface="黑体" panose="02010609060101010101" pitchFamily="49" charset="-122"/>
              </a:rPr>
              <a:t>(2)</a:t>
            </a:r>
            <a:r>
              <a:rPr lang="zh-CN" altLang="en-US">
                <a:solidFill>
                  <a:srgbClr val="FFFF00"/>
                </a:solidFill>
                <a:latin typeface="黑体" panose="02010609060101010101" pitchFamily="49" charset="-122"/>
                <a:ea typeface="黑体" panose="02010609060101010101" pitchFamily="49" charset="-122"/>
              </a:rPr>
              <a:t>遗传率（</a:t>
            </a:r>
            <a:r>
              <a:rPr lang="en-US" altLang="zh-CN">
                <a:solidFill>
                  <a:srgbClr val="FFFF00"/>
                </a:solidFill>
                <a:latin typeface="黑体" panose="02010609060101010101" pitchFamily="49" charset="-122"/>
                <a:ea typeface="黑体" panose="02010609060101010101" pitchFamily="49" charset="-122"/>
              </a:rPr>
              <a:t>heritability</a:t>
            </a:r>
            <a:r>
              <a:rPr lang="zh-CN" altLang="en-US">
                <a:solidFill>
                  <a:srgbClr val="FFFF00"/>
                </a:solidFill>
                <a:latin typeface="黑体" panose="02010609060101010101" pitchFamily="49" charset="-122"/>
                <a:ea typeface="黑体" panose="02010609060101010101" pitchFamily="49" charset="-122"/>
              </a:rPr>
              <a:t>）</a:t>
            </a:r>
          </a:p>
          <a:p>
            <a:pPr algn="just">
              <a:lnSpc>
                <a:spcPct val="125000"/>
              </a:lnSpc>
              <a:buFontTx/>
              <a:buNone/>
            </a:pPr>
            <a:r>
              <a:rPr lang="zh-CN" altLang="en-US" sz="2800">
                <a:latin typeface="Comic Sans MS" panose="030F0702030302020204" pitchFamily="66" charset="0"/>
                <a:ea typeface="黑体" panose="02010609060101010101" pitchFamily="49" charset="-122"/>
              </a:rPr>
              <a:t> </a:t>
            </a:r>
            <a:r>
              <a:rPr lang="zh-CN" altLang="en-US" sz="2400">
                <a:solidFill>
                  <a:srgbClr val="FFFF00"/>
                </a:solidFill>
                <a:latin typeface="Comic Sans MS" panose="030F0702030302020204" pitchFamily="66" charset="0"/>
                <a:ea typeface="黑体" panose="02010609060101010101" pitchFamily="49" charset="-122"/>
              </a:rPr>
              <a:t>遗传变量在总的表型变量所占的比值，通常它是用百分率</a:t>
            </a:r>
            <a:endParaRPr lang="en-US" altLang="zh-CN" sz="2400">
              <a:solidFill>
                <a:srgbClr val="FFFF00"/>
              </a:solidFill>
              <a:latin typeface="Comic Sans MS" panose="030F0702030302020204" pitchFamily="66" charset="0"/>
              <a:ea typeface="黑体" panose="02010609060101010101" pitchFamily="49" charset="-122"/>
            </a:endParaRPr>
          </a:p>
          <a:p>
            <a:pPr algn="just">
              <a:lnSpc>
                <a:spcPct val="125000"/>
              </a:lnSpc>
              <a:buFontTx/>
              <a:buNone/>
            </a:pPr>
            <a:r>
              <a:rPr lang="zh-CN" altLang="en-US" sz="2400">
                <a:solidFill>
                  <a:srgbClr val="FFFF00"/>
                </a:solidFill>
                <a:latin typeface="Comic Sans MS" panose="030F0702030302020204" pitchFamily="66" charset="0"/>
                <a:ea typeface="黑体" panose="02010609060101010101" pitchFamily="49" charset="-122"/>
              </a:rPr>
              <a:t>（</a:t>
            </a:r>
            <a:r>
              <a:rPr lang="en-US" altLang="zh-CN" sz="2400">
                <a:solidFill>
                  <a:srgbClr val="FFFF00"/>
                </a:solidFill>
                <a:latin typeface="Comic Sans MS" panose="030F0702030302020204" pitchFamily="66" charset="0"/>
                <a:ea typeface="黑体" panose="02010609060101010101" pitchFamily="49" charset="-122"/>
              </a:rPr>
              <a:t>%</a:t>
            </a:r>
            <a:r>
              <a:rPr lang="zh-CN" altLang="en-US" sz="2400">
                <a:solidFill>
                  <a:srgbClr val="FFFF00"/>
                </a:solidFill>
                <a:latin typeface="Comic Sans MS" panose="030F0702030302020204" pitchFamily="66" charset="0"/>
                <a:ea typeface="黑体" panose="02010609060101010101" pitchFamily="49" charset="-122"/>
              </a:rPr>
              <a:t>）来表示的</a:t>
            </a:r>
            <a:r>
              <a:rPr lang="zh-CN" altLang="en-US" sz="2400">
                <a:latin typeface="Comic Sans MS" panose="030F0702030302020204" pitchFamily="66" charset="0"/>
                <a:ea typeface="黑体" panose="02010609060101010101" pitchFamily="49" charset="-122"/>
              </a:rPr>
              <a:t>。</a:t>
            </a:r>
          </a:p>
          <a:p>
            <a:pPr algn="just">
              <a:lnSpc>
                <a:spcPct val="125000"/>
              </a:lnSpc>
              <a:buFontTx/>
              <a:buNone/>
            </a:pPr>
            <a:r>
              <a:rPr lang="en-US" altLang="zh-CN" sz="2400">
                <a:solidFill>
                  <a:srgbClr val="FF0000"/>
                </a:solidFill>
                <a:latin typeface="Comic Sans MS" panose="030F0702030302020204" pitchFamily="66" charset="0"/>
                <a:ea typeface="黑体" panose="02010609060101010101" pitchFamily="49" charset="-122"/>
              </a:rPr>
              <a:t>①  </a:t>
            </a:r>
            <a:r>
              <a:rPr lang="zh-CN" altLang="en-US" sz="2400">
                <a:solidFill>
                  <a:srgbClr val="FF0000"/>
                </a:solidFill>
                <a:latin typeface="Comic Sans MS" panose="030F0702030302020204" pitchFamily="66" charset="0"/>
                <a:ea typeface="黑体" panose="02010609060101010101" pitchFamily="49" charset="-122"/>
              </a:rPr>
              <a:t>广义遗传率</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heritability in the broad sense,</a:t>
            </a:r>
            <a:r>
              <a:rPr lang="en-US" altLang="zh-CN" sz="2400" i="1">
                <a:latin typeface="Comic Sans MS" panose="030F0702030302020204" pitchFamily="66" charset="0"/>
                <a:ea typeface="黑体" panose="02010609060101010101" pitchFamily="49" charset="-122"/>
              </a:rPr>
              <a:t>H </a:t>
            </a:r>
            <a:r>
              <a:rPr lang="en-US" altLang="zh-CN" sz="2400" baseline="300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a:t>
            </a:r>
          </a:p>
          <a:p>
            <a:pPr algn="just">
              <a:lnSpc>
                <a:spcPct val="125000"/>
              </a:lnSpc>
              <a:buFontTx/>
              <a:buNone/>
            </a:pPr>
            <a:r>
              <a:rPr lang="zh-CN" altLang="en-US" sz="2400">
                <a:latin typeface="Comic Sans MS" panose="030F0702030302020204" pitchFamily="66" charset="0"/>
                <a:ea typeface="黑体" panose="02010609060101010101" pitchFamily="49" charset="-122"/>
              </a:rPr>
              <a:t>    </a:t>
            </a:r>
            <a:r>
              <a:rPr lang="zh-CN" altLang="en-US" sz="2400">
                <a:solidFill>
                  <a:srgbClr val="FFFF00"/>
                </a:solidFill>
                <a:latin typeface="Comic Sans MS" panose="030F0702030302020204" pitchFamily="66" charset="0"/>
                <a:ea typeface="黑体" panose="02010609060101010101" pitchFamily="49" charset="-122"/>
              </a:rPr>
              <a:t>指数量性状基因型方差占表型方差的比例</a:t>
            </a:r>
            <a:r>
              <a:rPr lang="zh-CN" altLang="en-US" sz="2400">
                <a:latin typeface="Comic Sans MS" panose="030F0702030302020204" pitchFamily="66" charset="0"/>
                <a:ea typeface="黑体" panose="02010609060101010101" pitchFamily="49" charset="-122"/>
              </a:rPr>
              <a:t>，用公式表示为：</a:t>
            </a:r>
          </a:p>
          <a:p>
            <a:pPr algn="just">
              <a:lnSpc>
                <a:spcPct val="125000"/>
              </a:lnSpc>
              <a:buFontTx/>
              <a:buNone/>
            </a:pPr>
            <a:r>
              <a:rPr lang="zh-CN" altLang="en-US" sz="2400">
                <a:latin typeface="Comic Sans MS" panose="030F0702030302020204" pitchFamily="66" charset="0"/>
                <a:ea typeface="黑体" panose="02010609060101010101" pitchFamily="49" charset="-122"/>
              </a:rPr>
              <a:t>     </a:t>
            </a:r>
            <a:r>
              <a:rPr lang="en-US" altLang="zh-CN" sz="2400" i="1">
                <a:latin typeface="Comic Sans MS" panose="030F0702030302020204" pitchFamily="66" charset="0"/>
                <a:ea typeface="黑体" panose="02010609060101010101" pitchFamily="49" charset="-122"/>
              </a:rPr>
              <a:t>H </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基因型方差</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表型方差 </a:t>
            </a:r>
            <a:r>
              <a:rPr lang="en-US" altLang="zh-CN" sz="2400">
                <a:latin typeface="Comic Sans MS" panose="030F0702030302020204" pitchFamily="66" charset="0"/>
                <a:ea typeface="黑体" panose="02010609060101010101" pitchFamily="49" charset="-122"/>
              </a:rPr>
              <a:t>×100</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V</a:t>
            </a:r>
            <a:r>
              <a:rPr lang="en-US" altLang="zh-CN" sz="2400" baseline="-25000">
                <a:latin typeface="Comic Sans MS" panose="030F0702030302020204" pitchFamily="66" charset="0"/>
                <a:ea typeface="黑体" panose="02010609060101010101" pitchFamily="49" charset="-122"/>
              </a:rPr>
              <a:t>G </a:t>
            </a:r>
            <a:r>
              <a:rPr lang="en-US" altLang="zh-CN" sz="2400">
                <a:latin typeface="Comic Sans MS" panose="030F0702030302020204" pitchFamily="66" charset="0"/>
                <a:ea typeface="黑体" panose="02010609060101010101" pitchFamily="49" charset="-122"/>
              </a:rPr>
              <a:t>/V</a:t>
            </a:r>
            <a:r>
              <a:rPr lang="en-US" altLang="zh-CN" sz="2400" baseline="-25000">
                <a:latin typeface="Comic Sans MS" panose="030F0702030302020204" pitchFamily="66" charset="0"/>
                <a:ea typeface="黑体" panose="02010609060101010101" pitchFamily="49" charset="-122"/>
              </a:rPr>
              <a:t>P</a:t>
            </a:r>
            <a:r>
              <a:rPr lang="en-US" altLang="zh-CN" sz="2400">
                <a:latin typeface="Comic Sans MS" panose="030F0702030302020204" pitchFamily="66" charset="0"/>
                <a:ea typeface="黑体" panose="02010609060101010101" pitchFamily="49" charset="-122"/>
              </a:rPr>
              <a:t> ×100</a:t>
            </a:r>
          </a:p>
          <a:p>
            <a:pPr algn="just">
              <a:lnSpc>
                <a:spcPct val="125000"/>
              </a:lnSpc>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因为：</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P </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G</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E</a:t>
            </a:r>
          </a:p>
          <a:p>
            <a:pPr algn="just">
              <a:lnSpc>
                <a:spcPct val="125000"/>
              </a:lnSpc>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所以：</a:t>
            </a:r>
            <a:r>
              <a:rPr lang="en-US" altLang="zh-CN" sz="2400" i="1">
                <a:latin typeface="Comic Sans MS" panose="030F0702030302020204" pitchFamily="66" charset="0"/>
                <a:ea typeface="黑体" panose="02010609060101010101" pitchFamily="49" charset="-122"/>
              </a:rPr>
              <a:t>H </a:t>
            </a:r>
            <a:r>
              <a:rPr lang="en-US" altLang="zh-CN" sz="2400" baseline="300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G </a:t>
            </a:r>
            <a:r>
              <a:rPr lang="en-US" altLang="zh-CN"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P</a:t>
            </a:r>
            <a:r>
              <a:rPr lang="en-US" altLang="zh-CN" sz="2400">
                <a:latin typeface="Comic Sans MS" panose="030F0702030302020204" pitchFamily="66" charset="0"/>
                <a:ea typeface="黑体" panose="02010609060101010101" pitchFamily="49" charset="-122"/>
              </a:rPr>
              <a:t> ×100</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G </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G</a:t>
            </a:r>
            <a:r>
              <a:rPr lang="zh-CN" altLang="en-US" sz="2400">
                <a:latin typeface="Comic Sans MS" panose="030F0702030302020204" pitchFamily="66" charset="0"/>
                <a:ea typeface="黑体" panose="02010609060101010101" pitchFamily="49" charset="-122"/>
              </a:rPr>
              <a:t>＋</a:t>
            </a:r>
            <a:r>
              <a:rPr lang="en-US" altLang="zh-CN" sz="2400" i="1">
                <a:latin typeface="Comic Sans MS" panose="030F0702030302020204" pitchFamily="66" charset="0"/>
                <a:ea typeface="黑体" panose="02010609060101010101" pitchFamily="49" charset="-122"/>
              </a:rPr>
              <a:t>V</a:t>
            </a:r>
            <a:r>
              <a:rPr lang="en-US" altLang="zh-CN" sz="2400" i="1" baseline="-25000">
                <a:latin typeface="Comic Sans MS" panose="030F0702030302020204" pitchFamily="66" charset="0"/>
                <a:ea typeface="黑体" panose="02010609060101010101" pitchFamily="49" charset="-122"/>
              </a:rPr>
              <a:t>E</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×100</a:t>
            </a:r>
          </a:p>
          <a:p>
            <a:pPr algn="just">
              <a:lnSpc>
                <a:spcPct val="125000"/>
              </a:lnSpc>
              <a:buFontTx/>
              <a:buNone/>
            </a:pP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通过广义遗传力的估计，可以了解一个性状受遗传效应影响有多大，受环境效应影响多大。遗传力的大小也可作为估算不同性状的遗传传递强弱的一个指标。</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a:extLst>
              <a:ext uri="{FF2B5EF4-FFF2-40B4-BE49-F238E27FC236}">
                <a16:creationId xmlns:a16="http://schemas.microsoft.com/office/drawing/2014/main" id="{386D2591-B5B7-4E29-C68C-DE7C5C49D0A7}"/>
              </a:ext>
            </a:extLst>
          </p:cNvPr>
          <p:cNvSpPr txBox="1">
            <a:spLocks noChangeArrowheads="1"/>
          </p:cNvSpPr>
          <p:nvPr/>
        </p:nvSpPr>
        <p:spPr bwMode="auto">
          <a:xfrm>
            <a:off x="228600" y="381000"/>
            <a:ext cx="876300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40000"/>
              </a:spcBef>
              <a:buClr>
                <a:schemeClr val="hlink"/>
              </a:buClr>
              <a:buSzPct val="110000"/>
              <a:buFont typeface="Wingdings" panose="05000000000000000000" pitchFamily="2" charset="2"/>
              <a:buNone/>
            </a:pPr>
            <a:r>
              <a:rPr lang="en-US" altLang="zh-CN" sz="2800" b="1">
                <a:latin typeface="宋体" panose="02010600030101010101" pitchFamily="2" charset="-122"/>
              </a:rPr>
              <a:t>   </a:t>
            </a:r>
            <a:r>
              <a:rPr lang="zh-CN" altLang="en-US" sz="2400">
                <a:latin typeface="宋体" panose="02010600030101010101" pitchFamily="2" charset="-122"/>
                <a:ea typeface="黑体" panose="02010609060101010101" pitchFamily="49" charset="-122"/>
              </a:rPr>
              <a:t> </a:t>
            </a:r>
            <a:endParaRPr lang="zh-CN" altLang="en-US" sz="2400">
              <a:solidFill>
                <a:srgbClr val="FFFF00"/>
              </a:solidFill>
              <a:latin typeface="Tahoma" panose="020B0604030504040204" pitchFamily="34" charset="0"/>
              <a:ea typeface="黑体" panose="02010609060101010101" pitchFamily="49" charset="-122"/>
            </a:endParaRPr>
          </a:p>
        </p:txBody>
      </p:sp>
      <p:sp>
        <p:nvSpPr>
          <p:cNvPr id="55299" name="Text Box 3">
            <a:extLst>
              <a:ext uri="{FF2B5EF4-FFF2-40B4-BE49-F238E27FC236}">
                <a16:creationId xmlns:a16="http://schemas.microsoft.com/office/drawing/2014/main" id="{F645FBEA-EC13-8120-CC0E-A8BF3FC71D7C}"/>
              </a:ext>
            </a:extLst>
          </p:cNvPr>
          <p:cNvSpPr txBox="1">
            <a:spLocks noChangeArrowheads="1"/>
          </p:cNvSpPr>
          <p:nvPr/>
        </p:nvSpPr>
        <p:spPr bwMode="auto">
          <a:xfrm>
            <a:off x="0" y="762000"/>
            <a:ext cx="9144000"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Clr>
                <a:schemeClr val="hlink"/>
              </a:buClr>
              <a:buSzPct val="110000"/>
              <a:buFont typeface="Wingdings" panose="05000000000000000000" pitchFamily="2" charset="2"/>
              <a:buNone/>
            </a:pPr>
            <a:r>
              <a:rPr lang="en-US" altLang="zh-CN" sz="2800" b="1">
                <a:latin typeface="宋体" panose="02010600030101010101" pitchFamily="2" charset="-122"/>
              </a:rPr>
              <a:t> ② </a:t>
            </a:r>
            <a:r>
              <a:rPr lang="zh-CN" altLang="en-US" sz="2800">
                <a:solidFill>
                  <a:srgbClr val="FF0000"/>
                </a:solidFill>
                <a:latin typeface="Comic Sans MS" panose="030F0702030302020204" pitchFamily="66" charset="0"/>
                <a:ea typeface="黑体" panose="02010609060101010101" pitchFamily="49" charset="-122"/>
              </a:rPr>
              <a:t>狭义遗传力</a:t>
            </a:r>
            <a:r>
              <a:rPr lang="zh-CN" altLang="en-US" sz="2400">
                <a:solidFill>
                  <a:srgbClr val="FFFF00"/>
                </a:solidFill>
                <a:latin typeface="Comic Sans MS" panose="030F0702030302020204" pitchFamily="66" charset="0"/>
                <a:ea typeface="黑体" panose="02010609060101010101" pitchFamily="49" charset="-122"/>
              </a:rPr>
              <a:t>（ </a:t>
            </a:r>
            <a:r>
              <a:rPr lang="en-US" altLang="zh-CN" sz="2400">
                <a:solidFill>
                  <a:srgbClr val="FFFF00"/>
                </a:solidFill>
                <a:latin typeface="Comic Sans MS" panose="030F0702030302020204" pitchFamily="66" charset="0"/>
                <a:ea typeface="黑体" panose="02010609060101010101" pitchFamily="49" charset="-122"/>
              </a:rPr>
              <a:t>heritability in the narrow sense</a:t>
            </a:r>
            <a:r>
              <a:rPr lang="zh-CN" altLang="en-US" sz="2400">
                <a:solidFill>
                  <a:srgbClr val="FFFF00"/>
                </a:solidFill>
                <a:latin typeface="Comic Sans MS" panose="030F0702030302020204" pitchFamily="66" charset="0"/>
                <a:ea typeface="黑体" panose="02010609060101010101" pitchFamily="49" charset="-122"/>
              </a:rPr>
              <a:t>，</a:t>
            </a:r>
            <a:r>
              <a:rPr lang="en-US" altLang="zh-CN" sz="2400" i="1">
                <a:solidFill>
                  <a:srgbClr val="FFFF00"/>
                </a:solidFill>
                <a:latin typeface="Comic Sans MS" panose="030F0702030302020204" pitchFamily="66" charset="0"/>
                <a:ea typeface="黑体" panose="02010609060101010101" pitchFamily="49" charset="-122"/>
              </a:rPr>
              <a:t>h</a:t>
            </a:r>
            <a:r>
              <a:rPr lang="en-US" altLang="zh-CN" sz="2400" i="1" baseline="30000">
                <a:solidFill>
                  <a:srgbClr val="FFFF00"/>
                </a:solidFill>
                <a:latin typeface="Comic Sans MS" panose="030F0702030302020204" pitchFamily="66" charset="0"/>
                <a:ea typeface="黑体" panose="02010609060101010101" pitchFamily="49" charset="-122"/>
              </a:rPr>
              <a:t>2</a:t>
            </a:r>
            <a:r>
              <a:rPr lang="zh-CN" altLang="en-US" sz="2400">
                <a:solidFill>
                  <a:srgbClr val="FFFF00"/>
                </a:solidFill>
                <a:latin typeface="Comic Sans MS" panose="030F0702030302020204" pitchFamily="66" charset="0"/>
                <a:ea typeface="黑体" panose="02010609060101010101" pitchFamily="49" charset="-122"/>
              </a:rPr>
              <a:t>）</a:t>
            </a:r>
            <a:endParaRPr lang="zh-CN" altLang="en-US" sz="2400">
              <a:latin typeface="Comic Sans MS" panose="030F0702030302020204" pitchFamily="66" charset="0"/>
              <a:ea typeface="黑体" panose="02010609060101010101" pitchFamily="49" charset="-122"/>
            </a:endParaRPr>
          </a:p>
          <a:p>
            <a:pPr algn="just" eaLnBrk="1" hangingPunct="1">
              <a:lnSpc>
                <a:spcPct val="90000"/>
              </a:lnSpc>
              <a:buClr>
                <a:schemeClr val="hlink"/>
              </a:buClr>
              <a:buSzPct val="110000"/>
              <a:buFont typeface="Wingdings" panose="05000000000000000000" pitchFamily="2" charset="2"/>
              <a:buNone/>
            </a:pPr>
            <a:r>
              <a:rPr lang="zh-CN" altLang="en-US" sz="28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是</a:t>
            </a:r>
            <a:r>
              <a:rPr lang="zh-CN" altLang="en-US" sz="2400">
                <a:solidFill>
                  <a:srgbClr val="FFFF00"/>
                </a:solidFill>
                <a:latin typeface="Comic Sans MS" panose="030F0702030302020204" pitchFamily="66" charset="0"/>
                <a:ea typeface="黑体" panose="02010609060101010101" pitchFamily="49" charset="-122"/>
              </a:rPr>
              <a:t>指数量性状育种值方差（加性方差）占表型方差的比例</a:t>
            </a:r>
            <a:r>
              <a:rPr lang="zh-CN" altLang="en-US" sz="2400">
                <a:latin typeface="Comic Sans MS" panose="030F0702030302020204" pitchFamily="66" charset="0"/>
                <a:ea typeface="黑体" panose="02010609060101010101" pitchFamily="49" charset="-122"/>
              </a:rPr>
              <a:t>：  </a:t>
            </a:r>
          </a:p>
          <a:p>
            <a:pPr algn="just" eaLnBrk="1" hangingPunct="1">
              <a:lnSpc>
                <a:spcPct val="90000"/>
              </a:lnSpc>
              <a:buClr>
                <a:schemeClr val="hlink"/>
              </a:buClr>
              <a:buSzPct val="110000"/>
              <a:buFont typeface="Wingdings" panose="05000000000000000000" pitchFamily="2" charset="2"/>
              <a:buNone/>
            </a:pP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h</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育种值方差（加性方差）</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表型方差 </a:t>
            </a:r>
            <a:r>
              <a:rPr lang="en-US" altLang="zh-CN" sz="2400">
                <a:latin typeface="Comic Sans MS" panose="030F0702030302020204" pitchFamily="66" charset="0"/>
                <a:ea typeface="黑体" panose="02010609060101010101" pitchFamily="49" charset="-122"/>
              </a:rPr>
              <a:t>×100</a:t>
            </a:r>
          </a:p>
          <a:p>
            <a:pPr algn="just" eaLnBrk="1" hangingPunct="1">
              <a:lnSpc>
                <a:spcPct val="90000"/>
              </a:lnSpc>
              <a:buClr>
                <a:schemeClr val="hlink"/>
              </a:buClr>
              <a:buSzPct val="110000"/>
              <a:buFont typeface="Wingdings" panose="05000000000000000000" pitchFamily="2" charset="2"/>
              <a:buNone/>
            </a:pPr>
            <a:r>
              <a:rPr lang="en-US" altLang="zh-CN" sz="2400">
                <a:latin typeface="Comic Sans MS" panose="030F0702030302020204" pitchFamily="66" charset="0"/>
                <a:ea typeface="黑体" panose="02010609060101010101" pitchFamily="49" charset="-122"/>
              </a:rPr>
              <a:t>             =V</a:t>
            </a:r>
            <a:r>
              <a:rPr lang="en-US" altLang="zh-CN" sz="2400" baseline="-25000">
                <a:latin typeface="Comic Sans MS" panose="030F0702030302020204" pitchFamily="66" charset="0"/>
                <a:ea typeface="黑体" panose="02010609060101010101" pitchFamily="49" charset="-122"/>
              </a:rPr>
              <a:t>A</a:t>
            </a:r>
            <a:r>
              <a:rPr lang="en-US" altLang="zh-CN" sz="2400">
                <a:latin typeface="Comic Sans MS" panose="030F0702030302020204" pitchFamily="66" charset="0"/>
                <a:ea typeface="黑体" panose="02010609060101010101" pitchFamily="49" charset="-122"/>
              </a:rPr>
              <a:t> /V</a:t>
            </a:r>
            <a:r>
              <a:rPr lang="en-US" altLang="zh-CN" sz="2400" baseline="-25000">
                <a:latin typeface="Comic Sans MS" panose="030F0702030302020204" pitchFamily="66" charset="0"/>
                <a:ea typeface="黑体" panose="02010609060101010101" pitchFamily="49" charset="-122"/>
              </a:rPr>
              <a:t>P</a:t>
            </a:r>
            <a:r>
              <a:rPr lang="en-US" altLang="zh-CN" sz="2400">
                <a:latin typeface="Comic Sans MS" panose="030F0702030302020204" pitchFamily="66" charset="0"/>
                <a:ea typeface="黑体" panose="02010609060101010101" pitchFamily="49" charset="-122"/>
              </a:rPr>
              <a:t>  ×100</a:t>
            </a:r>
          </a:p>
          <a:p>
            <a:pPr algn="just" eaLnBrk="1" hangingPunct="1">
              <a:lnSpc>
                <a:spcPct val="90000"/>
              </a:lnSpc>
              <a:buClr>
                <a:schemeClr val="hlink"/>
              </a:buClr>
              <a:buSzPct val="110000"/>
              <a:buFont typeface="Wingdings" panose="05000000000000000000" pitchFamily="2" charset="2"/>
              <a:buNone/>
            </a:pPr>
            <a:r>
              <a:rPr lang="zh-CN" altLang="en-US" sz="2400">
                <a:latin typeface="Comic Sans MS" panose="030F0702030302020204" pitchFamily="66" charset="0"/>
                <a:ea typeface="黑体" panose="02010609060101010101" pitchFamily="49" charset="-122"/>
              </a:rPr>
              <a:t>由于育种值是从基因型效应中已剔除显性效应和上位效应后的加性效应部分，在世代传递中是可以稳定遗传</a:t>
            </a:r>
            <a:r>
              <a:rPr lang="zh-CN" altLang="en-US" sz="2800">
                <a:latin typeface="Comic Sans MS" panose="030F0702030302020204" pitchFamily="66" charset="0"/>
                <a:ea typeface="黑体" panose="02010609060101010101" pitchFamily="49" charset="-122"/>
              </a:rPr>
              <a:t>的，</a:t>
            </a:r>
            <a:r>
              <a:rPr lang="zh-CN" altLang="en-US" sz="2400">
                <a:latin typeface="Comic Sans MS" panose="030F0702030302020204" pitchFamily="66" charset="0"/>
                <a:ea typeface="黑体" panose="02010609060101010101" pitchFamily="49" charset="-122"/>
              </a:rPr>
              <a:t>因此它在育种上具有重要意义。</a:t>
            </a:r>
          </a:p>
          <a:p>
            <a:pPr eaLnBrk="1" hangingPunct="1">
              <a:spcBef>
                <a:spcPct val="50000"/>
              </a:spcBef>
              <a:buClrTx/>
              <a:buFontTx/>
              <a:buNone/>
            </a:pPr>
            <a:endParaRPr lang="en-US" altLang="zh-CN" sz="2400">
              <a:latin typeface="Comic Sans MS" panose="030F0702030302020204" pitchFamily="66" charset="0"/>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a:extLst>
              <a:ext uri="{FF2B5EF4-FFF2-40B4-BE49-F238E27FC236}">
                <a16:creationId xmlns:a16="http://schemas.microsoft.com/office/drawing/2014/main" id="{A0254D6B-9DC7-E0A1-6B7B-1B24E340ECF7}"/>
              </a:ext>
            </a:extLst>
          </p:cNvPr>
          <p:cNvSpPr>
            <a:spLocks noGrp="1" noChangeArrowheads="1"/>
          </p:cNvSpPr>
          <p:nvPr>
            <p:ph idx="1"/>
          </p:nvPr>
        </p:nvSpPr>
        <p:spPr>
          <a:xfrm>
            <a:off x="0" y="685800"/>
            <a:ext cx="3733800" cy="5638800"/>
          </a:xfrm>
        </p:spPr>
        <p:txBody>
          <a:bodyPr/>
          <a:lstStyle/>
          <a:p>
            <a:pPr marL="0" indent="0">
              <a:lnSpc>
                <a:spcPct val="120000"/>
              </a:lnSpc>
              <a:buFontTx/>
              <a:buNone/>
            </a:pPr>
            <a:r>
              <a:rPr lang="zh-CN" altLang="en-US"/>
              <a:t>　  </a:t>
            </a:r>
            <a:r>
              <a:rPr lang="zh-CN" altLang="en-US" sz="2400">
                <a:latin typeface="Comic Sans MS" panose="030F0702030302020204" pitchFamily="66" charset="0"/>
                <a:ea typeface="黑体" panose="02010609060101010101" pitchFamily="49" charset="-122"/>
              </a:rPr>
              <a:t>某数量性状的遗传率大，说明在该数量性状的表现中，由遗传所决定的比率较大，环境对它的影响较小。通常，与生物适应性无关的性状往往比与适应性有关的性状的遗传率要高一些。现列举</a:t>
            </a:r>
            <a:r>
              <a:rPr lang="zh-CN" altLang="en-US" sz="2400">
                <a:solidFill>
                  <a:srgbClr val="FFFF00"/>
                </a:solidFill>
                <a:latin typeface="Comic Sans MS" panose="030F0702030302020204" pitchFamily="66" charset="0"/>
                <a:ea typeface="黑体" panose="02010609060101010101" pitchFamily="49" charset="-122"/>
              </a:rPr>
              <a:t>几种动、植物包括人类的某些数量性状的遗传率</a:t>
            </a:r>
            <a:r>
              <a:rPr lang="zh-CN" altLang="en-US" sz="2400">
                <a:latin typeface="Comic Sans MS" panose="030F0702030302020204" pitchFamily="66" charset="0"/>
                <a:ea typeface="黑体" panose="02010609060101010101" pitchFamily="49" charset="-122"/>
              </a:rPr>
              <a:t>，如表</a:t>
            </a:r>
          </a:p>
          <a:p>
            <a:pPr marL="0" indent="0">
              <a:lnSpc>
                <a:spcPct val="120000"/>
              </a:lnSpc>
              <a:buFontTx/>
              <a:buNone/>
            </a:pPr>
            <a:r>
              <a:rPr lang="en-US" altLang="zh-CN" sz="2400">
                <a:latin typeface="Comic Sans MS" panose="030F0702030302020204" pitchFamily="66" charset="0"/>
                <a:ea typeface="黑体" panose="02010609060101010101" pitchFamily="49" charset="-122"/>
              </a:rPr>
              <a:t>6</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所示。</a:t>
            </a:r>
          </a:p>
        </p:txBody>
      </p:sp>
      <p:pic>
        <p:nvPicPr>
          <p:cNvPr id="56323" name="Picture 4" descr="C:\Documents and Settings\Administrator\桌面\未标题-3.jpg">
            <a:extLst>
              <a:ext uri="{FF2B5EF4-FFF2-40B4-BE49-F238E27FC236}">
                <a16:creationId xmlns:a16="http://schemas.microsoft.com/office/drawing/2014/main" id="{0554515C-AEF5-4982-49D2-6CC058A8D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86"/>
          <a:stretch>
            <a:fillRect/>
          </a:stretch>
        </p:blipFill>
        <p:spPr bwMode="auto">
          <a:xfrm>
            <a:off x="3568700" y="15875"/>
            <a:ext cx="565150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0C5C4D41-7828-5EDA-1385-46D6CB9A6055}"/>
              </a:ext>
            </a:extLst>
          </p:cNvPr>
          <p:cNvSpPr>
            <a:spLocks noGrp="1" noChangeArrowheads="1"/>
          </p:cNvSpPr>
          <p:nvPr>
            <p:ph type="title"/>
          </p:nvPr>
        </p:nvSpPr>
        <p:spPr>
          <a:xfrm>
            <a:off x="304800" y="533400"/>
            <a:ext cx="8637588" cy="579438"/>
          </a:xfrm>
        </p:spPr>
        <p:txBody>
          <a:bodyPr/>
          <a:lstStyle/>
          <a:p>
            <a:r>
              <a:rPr lang="en-US" altLang="zh-CN" sz="3200">
                <a:solidFill>
                  <a:srgbClr val="FFFF00"/>
                </a:solidFill>
                <a:latin typeface="黑体" panose="02010609060101010101" pitchFamily="49" charset="-122"/>
                <a:ea typeface="黑体" panose="02010609060101010101" pitchFamily="49" charset="-122"/>
              </a:rPr>
              <a:t>6.1.2 </a:t>
            </a:r>
            <a:r>
              <a:rPr lang="zh-CN" altLang="en-US" sz="3200">
                <a:solidFill>
                  <a:srgbClr val="FFFF00"/>
                </a:solidFill>
                <a:latin typeface="黑体" panose="02010609060101010101" pitchFamily="49" charset="-122"/>
                <a:ea typeface="黑体" panose="02010609060101010101" pitchFamily="49" charset="-122"/>
              </a:rPr>
              <a:t>　数量性状的多基因学说</a:t>
            </a:r>
            <a:endParaRPr lang="zh-CN" altLang="en-US" sz="2000">
              <a:solidFill>
                <a:srgbClr val="FFFF00"/>
              </a:solidFill>
              <a:latin typeface="黑体" panose="02010609060101010101" pitchFamily="49" charset="-122"/>
              <a:ea typeface="黑体" panose="02010609060101010101" pitchFamily="49" charset="-122"/>
            </a:endParaRPr>
          </a:p>
        </p:txBody>
      </p:sp>
      <p:sp>
        <p:nvSpPr>
          <p:cNvPr id="9219" name="Rectangle 4">
            <a:extLst>
              <a:ext uri="{FF2B5EF4-FFF2-40B4-BE49-F238E27FC236}">
                <a16:creationId xmlns:a16="http://schemas.microsoft.com/office/drawing/2014/main" id="{FAC18511-CF0C-65F5-7038-A839B1FE46AB}"/>
              </a:ext>
            </a:extLst>
          </p:cNvPr>
          <p:cNvSpPr>
            <a:spLocks noGrp="1" noChangeArrowheads="1"/>
          </p:cNvSpPr>
          <p:nvPr>
            <p:ph idx="1"/>
          </p:nvPr>
        </p:nvSpPr>
        <p:spPr>
          <a:xfrm>
            <a:off x="533400" y="1219200"/>
            <a:ext cx="8229600" cy="4495800"/>
          </a:xfrm>
        </p:spPr>
        <p:txBody>
          <a:bodyPr/>
          <a:lstStyle/>
          <a:p>
            <a:pPr marL="0" indent="0">
              <a:buFontTx/>
              <a:buNone/>
            </a:pP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1</a:t>
            </a:r>
            <a:r>
              <a:rPr lang="zh-CN" altLang="en-US" sz="2400">
                <a:latin typeface="Comic Sans MS" panose="030F0702030302020204" pitchFamily="66" charset="0"/>
                <a:ea typeface="黑体" panose="02010609060101010101" pitchFamily="49" charset="-122"/>
              </a:rPr>
              <a:t>） 实验依据</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1909</a:t>
            </a:r>
            <a:r>
              <a:rPr lang="zh-CN" altLang="en-US" sz="2400">
                <a:latin typeface="Comic Sans MS" panose="030F0702030302020204" pitchFamily="66" charset="0"/>
                <a:ea typeface="黑体" panose="02010609060101010101" pitchFamily="49" charset="-122"/>
              </a:rPr>
              <a:t>年，瑞典遗传学家</a:t>
            </a:r>
            <a:r>
              <a:rPr lang="en-US" altLang="zh-CN" sz="2400">
                <a:latin typeface="Comic Sans MS" panose="030F0702030302020204" pitchFamily="66" charset="0"/>
                <a:ea typeface="黑体" panose="02010609060101010101" pitchFamily="49" charset="-122"/>
              </a:rPr>
              <a:t>Nilsson- Ehle</a:t>
            </a:r>
            <a:r>
              <a:rPr lang="zh-CN" altLang="en-US" sz="2400">
                <a:latin typeface="Comic Sans MS" panose="030F0702030302020204" pitchFamily="66" charset="0"/>
                <a:ea typeface="黑体" panose="02010609060101010101" pitchFamily="49" charset="-122"/>
              </a:rPr>
              <a:t>对小麦和燕麦中籽粒颜色的遗传进行了研究，他发现在若干个红粒与白粒的杂交组合中有如下</a:t>
            </a:r>
            <a:r>
              <a:rPr lang="en-US" altLang="zh-CN" sz="2400">
                <a:latin typeface="Comic Sans MS" panose="030F0702030302020204" pitchFamily="66" charset="0"/>
                <a:ea typeface="黑体" panose="02010609060101010101" pitchFamily="49" charset="-122"/>
              </a:rPr>
              <a:t>A</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B</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C 3</a:t>
            </a:r>
            <a:r>
              <a:rPr lang="zh-CN" altLang="en-US" sz="2400">
                <a:latin typeface="Comic Sans MS" panose="030F0702030302020204" pitchFamily="66" charset="0"/>
                <a:ea typeface="黑体" panose="02010609060101010101" pitchFamily="49" charset="-122"/>
              </a:rPr>
              <a:t>种情况</a:t>
            </a:r>
            <a:r>
              <a:rPr lang="en-US" altLang="zh-CN" sz="2400">
                <a:latin typeface="Comic Sans MS" panose="030F0702030302020204" pitchFamily="66" charset="0"/>
                <a:ea typeface="黑体" panose="02010609060101010101" pitchFamily="49" charset="-122"/>
              </a:rPr>
              <a:t>:</a:t>
            </a:r>
          </a:p>
          <a:p>
            <a:pPr marL="0" indent="0">
              <a:lnSpc>
                <a:spcPct val="120000"/>
              </a:lnSpc>
              <a:buFontTx/>
              <a:buNone/>
            </a:pPr>
            <a:endParaRPr lang="en-US" altLang="zh-CN" sz="2400">
              <a:latin typeface="Comic Sans MS" panose="030F0702030302020204" pitchFamily="66" charset="0"/>
              <a:ea typeface="黑体" panose="02010609060101010101" pitchFamily="49" charset="-122"/>
            </a:endParaRPr>
          </a:p>
          <a:p>
            <a:pPr marL="0" indent="0">
              <a:buFontTx/>
              <a:buNone/>
            </a:pPr>
            <a:endParaRPr lang="en-US" altLang="zh-CN" sz="2400">
              <a:latin typeface="Comic Sans MS" panose="030F0702030302020204" pitchFamily="66" charset="0"/>
              <a:ea typeface="黑体" panose="02010609060101010101" pitchFamily="49" charset="-122"/>
            </a:endParaRPr>
          </a:p>
        </p:txBody>
      </p:sp>
      <p:pic>
        <p:nvPicPr>
          <p:cNvPr id="9220" name="Picture 8" descr="(1)实验依据">
            <a:extLst>
              <a:ext uri="{FF2B5EF4-FFF2-40B4-BE49-F238E27FC236}">
                <a16:creationId xmlns:a16="http://schemas.microsoft.com/office/drawing/2014/main" id="{B2890293-E308-6B62-C702-ED48BE08F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9266"/>
          <a:stretch>
            <a:fillRect/>
          </a:stretch>
        </p:blipFill>
        <p:spPr bwMode="auto">
          <a:xfrm>
            <a:off x="533400" y="3352800"/>
            <a:ext cx="8382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68765DFC-6A02-F48C-A2C5-2F5BB5D862F0}"/>
              </a:ext>
            </a:extLst>
          </p:cNvPr>
          <p:cNvSpPr>
            <a:spLocks noGrp="1" noChangeArrowheads="1"/>
          </p:cNvSpPr>
          <p:nvPr>
            <p:ph type="title"/>
          </p:nvPr>
        </p:nvSpPr>
        <p:spPr/>
        <p:txBody>
          <a:bodyPr/>
          <a:lstStyle/>
          <a:p>
            <a:pPr algn="l"/>
            <a:r>
              <a:rPr lang="en-US" altLang="zh-CN" sz="3200">
                <a:solidFill>
                  <a:srgbClr val="FFFF00"/>
                </a:solidFill>
                <a:latin typeface="黑体" panose="02010609060101010101" pitchFamily="49" charset="-122"/>
                <a:ea typeface="黑体" panose="02010609060101010101" pitchFamily="49" charset="-122"/>
              </a:rPr>
              <a:t>6.4.2 </a:t>
            </a:r>
            <a:r>
              <a:rPr lang="zh-CN" altLang="en-US" sz="3200">
                <a:solidFill>
                  <a:srgbClr val="FFFF00"/>
                </a:solidFill>
                <a:latin typeface="黑体" panose="02010609060101010101" pitchFamily="49" charset="-122"/>
                <a:ea typeface="黑体" panose="02010609060101010101" pitchFamily="49" charset="-122"/>
              </a:rPr>
              <a:t>估计遗传率的方法</a:t>
            </a:r>
          </a:p>
        </p:txBody>
      </p:sp>
      <p:sp>
        <p:nvSpPr>
          <p:cNvPr id="57347" name="内容占位符 2">
            <a:extLst>
              <a:ext uri="{FF2B5EF4-FFF2-40B4-BE49-F238E27FC236}">
                <a16:creationId xmlns:a16="http://schemas.microsoft.com/office/drawing/2014/main" id="{DE19CD21-F812-8B55-9332-C2B35C98EF82}"/>
              </a:ext>
            </a:extLst>
          </p:cNvPr>
          <p:cNvSpPr>
            <a:spLocks noGrp="1" noChangeArrowheads="1"/>
          </p:cNvSpPr>
          <p:nvPr>
            <p:ph idx="1"/>
          </p:nvPr>
        </p:nvSpPr>
        <p:spPr>
          <a:xfrm>
            <a:off x="533400" y="1219200"/>
            <a:ext cx="8229600" cy="4495800"/>
          </a:xfrm>
        </p:spPr>
        <p:txBody>
          <a:bodyPr/>
          <a:lstStyle/>
          <a:p>
            <a:pPr marL="0" indent="0">
              <a:lnSpc>
                <a:spcPts val="3400"/>
              </a:lnSpc>
              <a:spcBef>
                <a:spcPct val="0"/>
              </a:spcBef>
              <a:buFontTx/>
              <a:buNone/>
            </a:pPr>
            <a:r>
              <a:rPr lang="en-US" altLang="zh-CN" sz="2400">
                <a:latin typeface="Times New Roman" panose="02020603050405020304" pitchFamily="18" charset="0"/>
                <a:ea typeface="黑体" panose="02010609060101010101" pitchFamily="49" charset="-122"/>
              </a:rPr>
              <a:t> </a:t>
            </a:r>
            <a:endParaRPr lang="zh-CN" altLang="en-US" sz="2400">
              <a:latin typeface="Times New Roman" panose="02020603050405020304" pitchFamily="18" charset="0"/>
              <a:ea typeface="黑体" panose="02010609060101010101" pitchFamily="49" charset="-122"/>
            </a:endParaRPr>
          </a:p>
          <a:p>
            <a:pPr marL="0" indent="0">
              <a:buFontTx/>
              <a:buNone/>
            </a:pPr>
            <a:endParaRPr lang="zh-CN" altLang="en-US" sz="2400">
              <a:latin typeface="Times New Roman" panose="02020603050405020304" pitchFamily="18" charset="0"/>
              <a:ea typeface="黑体" panose="02010609060101010101" pitchFamily="49" charset="-122"/>
            </a:endParaRPr>
          </a:p>
        </p:txBody>
      </p:sp>
      <p:grpSp>
        <p:nvGrpSpPr>
          <p:cNvPr id="57348" name="组合 3">
            <a:extLst>
              <a:ext uri="{FF2B5EF4-FFF2-40B4-BE49-F238E27FC236}">
                <a16:creationId xmlns:a16="http://schemas.microsoft.com/office/drawing/2014/main" id="{FE9C6F27-F153-8058-D617-ED2B3FF2D3A6}"/>
              </a:ext>
            </a:extLst>
          </p:cNvPr>
          <p:cNvGrpSpPr>
            <a:grpSpLocks/>
          </p:cNvGrpSpPr>
          <p:nvPr/>
        </p:nvGrpSpPr>
        <p:grpSpPr bwMode="auto">
          <a:xfrm>
            <a:off x="914400" y="1219200"/>
            <a:ext cx="7345363" cy="5226050"/>
            <a:chOff x="900113" y="476250"/>
            <a:chExt cx="7345362" cy="5226050"/>
          </a:xfrm>
        </p:grpSpPr>
        <p:sp>
          <p:nvSpPr>
            <p:cNvPr id="57349" name="Rectangle 2" descr="羊皮纸">
              <a:extLst>
                <a:ext uri="{FF2B5EF4-FFF2-40B4-BE49-F238E27FC236}">
                  <a16:creationId xmlns:a16="http://schemas.microsoft.com/office/drawing/2014/main" id="{0269C9AE-3B9F-A6DE-C5AC-8BDDD5BC7E61}"/>
                </a:ext>
              </a:extLst>
            </p:cNvPr>
            <p:cNvSpPr>
              <a:spLocks noChangeArrowheads="1"/>
            </p:cNvSpPr>
            <p:nvPr/>
          </p:nvSpPr>
          <p:spPr bwMode="auto">
            <a:xfrm>
              <a:off x="900113" y="476250"/>
              <a:ext cx="7272337"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80000"/>
                </a:lnSpc>
                <a:spcBef>
                  <a:spcPct val="50000"/>
                </a:spcBef>
                <a:buClrTx/>
                <a:buFontTx/>
                <a:buNone/>
              </a:pPr>
              <a:r>
                <a:rPr lang="zh-CN" altLang="en-US" sz="2600">
                  <a:solidFill>
                    <a:srgbClr val="FFFF00"/>
                  </a:solidFill>
                  <a:latin typeface="黑体" panose="02010609060101010101" pitchFamily="49" charset="-122"/>
                  <a:ea typeface="黑体" panose="02010609060101010101" pitchFamily="49" charset="-122"/>
                </a:rPr>
                <a:t>例</a:t>
              </a:r>
              <a:r>
                <a:rPr lang="en-US" altLang="zh-CN" sz="2600">
                  <a:solidFill>
                    <a:srgbClr val="FFFF00"/>
                  </a:solidFill>
                  <a:latin typeface="黑体" panose="02010609060101010101" pitchFamily="49" charset="-122"/>
                  <a:ea typeface="黑体" panose="02010609060101010101" pitchFamily="49" charset="-122"/>
                </a:rPr>
                <a:t>1</a:t>
              </a:r>
              <a:r>
                <a:rPr lang="en-US" altLang="zh-CN" sz="2600">
                  <a:solidFill>
                    <a:srgbClr val="0000FF"/>
                  </a:solidFill>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利用基因型一致的不分离群体（纯合亲本和其</a:t>
              </a:r>
              <a:r>
                <a:rPr lang="en-US" altLang="zh-CN" sz="2400">
                  <a:latin typeface="黑体" panose="02010609060101010101" pitchFamily="49" charset="-122"/>
                  <a:ea typeface="黑体" panose="02010609060101010101" pitchFamily="49" charset="-122"/>
                </a:rPr>
                <a:t>F</a:t>
              </a:r>
              <a:r>
                <a:rPr lang="en-US" altLang="zh-CN" sz="2400" baseline="-250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代群体），来估计环境方差，可求得广义遗传率；</a:t>
              </a:r>
            </a:p>
          </p:txBody>
        </p:sp>
        <p:sp>
          <p:nvSpPr>
            <p:cNvPr id="57350" name="Text Box 3" descr="羊皮纸">
              <a:extLst>
                <a:ext uri="{FF2B5EF4-FFF2-40B4-BE49-F238E27FC236}">
                  <a16:creationId xmlns:a16="http://schemas.microsoft.com/office/drawing/2014/main" id="{220F365F-4A4A-0E83-6D71-8077906B94A8}"/>
                </a:ext>
              </a:extLst>
            </p:cNvPr>
            <p:cNvSpPr txBox="1">
              <a:spLocks noChangeArrowheads="1"/>
            </p:cNvSpPr>
            <p:nvPr/>
          </p:nvSpPr>
          <p:spPr bwMode="auto">
            <a:xfrm>
              <a:off x="1116013" y="2420938"/>
              <a:ext cx="7129462"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FontTx/>
                <a:buNone/>
              </a:pPr>
              <a:r>
                <a:rPr lang="zh-CN" altLang="en-US" sz="2200">
                  <a:latin typeface="Comic Sans MS" panose="030F0702030302020204" pitchFamily="66" charset="0"/>
                  <a:ea typeface="黑体" panose="02010609060101010101" pitchFamily="49" charset="-122"/>
                </a:rPr>
                <a:t>所需数据：两个亲代</a:t>
              </a:r>
              <a:r>
                <a:rPr lang="en-US" altLang="zh-CN" sz="2200">
                  <a:latin typeface="Comic Sans MS" panose="030F0702030302020204" pitchFamily="66" charset="0"/>
                  <a:ea typeface="黑体" panose="02010609060101010101" pitchFamily="49" charset="-122"/>
                </a:rPr>
                <a:t>P</a:t>
              </a:r>
              <a:r>
                <a:rPr lang="en-US" altLang="zh-CN" sz="2200" baseline="-25000">
                  <a:latin typeface="Comic Sans MS" panose="030F0702030302020204" pitchFamily="66" charset="0"/>
                  <a:ea typeface="黑体" panose="02010609060101010101" pitchFamily="49" charset="-122"/>
                </a:rPr>
                <a:t>1</a:t>
              </a:r>
              <a:r>
                <a:rPr lang="zh-CN" altLang="en-US" sz="2200">
                  <a:latin typeface="Comic Sans MS" panose="030F0702030302020204" pitchFamily="66" charset="0"/>
                  <a:ea typeface="黑体" panose="02010609060101010101" pitchFamily="49" charset="-122"/>
                </a:rPr>
                <a:t>和</a:t>
              </a:r>
              <a:r>
                <a:rPr lang="en-US" altLang="zh-CN" sz="2200">
                  <a:latin typeface="Comic Sans MS" panose="030F0702030302020204" pitchFamily="66" charset="0"/>
                  <a:ea typeface="黑体" panose="02010609060101010101" pitchFamily="49" charset="-122"/>
                </a:rPr>
                <a:t>P</a:t>
              </a:r>
              <a:r>
                <a:rPr lang="en-US" altLang="zh-CN" sz="2200" baseline="-25000">
                  <a:latin typeface="Comic Sans MS" panose="030F0702030302020204" pitchFamily="66" charset="0"/>
                  <a:ea typeface="黑体" panose="02010609060101010101" pitchFamily="49" charset="-122"/>
                </a:rPr>
                <a:t>2</a:t>
              </a:r>
              <a:r>
                <a:rPr lang="zh-CN" altLang="en-US" sz="2200">
                  <a:latin typeface="Comic Sans MS" panose="030F0702030302020204" pitchFamily="66" charset="0"/>
                  <a:ea typeface="黑体" panose="02010609060101010101" pitchFamily="49" charset="-122"/>
                </a:rPr>
                <a:t>、</a:t>
              </a:r>
              <a:r>
                <a:rPr lang="en-US" altLang="zh-CN" sz="2200">
                  <a:latin typeface="Comic Sans MS" panose="030F0702030302020204" pitchFamily="66" charset="0"/>
                  <a:ea typeface="黑体" panose="02010609060101010101" pitchFamily="49" charset="-122"/>
                </a:rPr>
                <a:t>F</a:t>
              </a:r>
              <a:r>
                <a:rPr lang="en-US" altLang="zh-CN" sz="2200" baseline="-25000">
                  <a:latin typeface="Comic Sans MS" panose="030F0702030302020204" pitchFamily="66" charset="0"/>
                  <a:ea typeface="黑体" panose="02010609060101010101" pitchFamily="49" charset="-122"/>
                </a:rPr>
                <a:t>1</a:t>
              </a:r>
              <a:r>
                <a:rPr lang="zh-CN" altLang="en-US" sz="2200">
                  <a:latin typeface="Comic Sans MS" panose="030F0702030302020204" pitchFamily="66" charset="0"/>
                  <a:ea typeface="黑体" panose="02010609060101010101" pitchFamily="49" charset="-122"/>
                </a:rPr>
                <a:t>代 和 </a:t>
              </a:r>
              <a:r>
                <a:rPr lang="en-US" altLang="zh-CN" sz="2200">
                  <a:latin typeface="Comic Sans MS" panose="030F0702030302020204" pitchFamily="66" charset="0"/>
                  <a:ea typeface="黑体" panose="02010609060101010101" pitchFamily="49" charset="-122"/>
                </a:rPr>
                <a:t>F</a:t>
              </a:r>
              <a:r>
                <a:rPr lang="en-US" altLang="zh-CN" sz="2200" baseline="-25000">
                  <a:latin typeface="Comic Sans MS" panose="030F0702030302020204" pitchFamily="66" charset="0"/>
                  <a:ea typeface="黑体" panose="02010609060101010101" pitchFamily="49" charset="-122"/>
                </a:rPr>
                <a:t>2</a:t>
              </a:r>
              <a:r>
                <a:rPr lang="zh-CN" altLang="en-US" sz="2200">
                  <a:latin typeface="Comic Sans MS" panose="030F0702030302020204" pitchFamily="66" charset="0"/>
                  <a:ea typeface="黑体" panose="02010609060101010101" pitchFamily="49" charset="-122"/>
                </a:rPr>
                <a:t>代群体的表型值</a:t>
              </a:r>
            </a:p>
          </p:txBody>
        </p:sp>
        <p:grpSp>
          <p:nvGrpSpPr>
            <p:cNvPr id="57351" name="Group 4">
              <a:extLst>
                <a:ext uri="{FF2B5EF4-FFF2-40B4-BE49-F238E27FC236}">
                  <a16:creationId xmlns:a16="http://schemas.microsoft.com/office/drawing/2014/main" id="{6B0B42CC-2B51-9EB5-0520-78EA5B4AAE8A}"/>
                </a:ext>
              </a:extLst>
            </p:cNvPr>
            <p:cNvGrpSpPr>
              <a:grpSpLocks/>
            </p:cNvGrpSpPr>
            <p:nvPr/>
          </p:nvGrpSpPr>
          <p:grpSpPr bwMode="auto">
            <a:xfrm>
              <a:off x="1749425" y="3444875"/>
              <a:ext cx="4406900" cy="2257425"/>
              <a:chOff x="1102" y="2170"/>
              <a:chExt cx="2776" cy="1422"/>
            </a:xfrm>
          </p:grpSpPr>
          <p:grpSp>
            <p:nvGrpSpPr>
              <p:cNvPr id="57355" name="Group 5">
                <a:extLst>
                  <a:ext uri="{FF2B5EF4-FFF2-40B4-BE49-F238E27FC236}">
                    <a16:creationId xmlns:a16="http://schemas.microsoft.com/office/drawing/2014/main" id="{EBD58E82-6CC8-446D-A0A4-A3A14FB117C0}"/>
                  </a:ext>
                </a:extLst>
              </p:cNvPr>
              <p:cNvGrpSpPr>
                <a:grpSpLocks/>
              </p:cNvGrpSpPr>
              <p:nvPr/>
            </p:nvGrpSpPr>
            <p:grpSpPr bwMode="auto">
              <a:xfrm>
                <a:off x="1882" y="2170"/>
                <a:ext cx="1996" cy="1422"/>
                <a:chOff x="1837" y="1979"/>
                <a:chExt cx="1996" cy="1422"/>
              </a:xfrm>
            </p:grpSpPr>
            <p:sp>
              <p:nvSpPr>
                <p:cNvPr id="57359" name="Text Box 6" descr="羊皮纸">
                  <a:extLst>
                    <a:ext uri="{FF2B5EF4-FFF2-40B4-BE49-F238E27FC236}">
                      <a16:creationId xmlns:a16="http://schemas.microsoft.com/office/drawing/2014/main" id="{F229B405-3E5A-B7CC-251B-A93EF8B0F5E9}"/>
                    </a:ext>
                  </a:extLst>
                </p:cNvPr>
                <p:cNvSpPr txBox="1">
                  <a:spLocks noChangeArrowheads="1"/>
                </p:cNvSpPr>
                <p:nvPr/>
              </p:nvSpPr>
              <p:spPr bwMode="auto">
                <a:xfrm>
                  <a:off x="2200" y="1979"/>
                  <a:ext cx="1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AA × aa</a:t>
                  </a:r>
                </a:p>
              </p:txBody>
            </p:sp>
            <p:sp>
              <p:nvSpPr>
                <p:cNvPr id="57360" name="Text Box 7" descr="羊皮纸">
                  <a:extLst>
                    <a:ext uri="{FF2B5EF4-FFF2-40B4-BE49-F238E27FC236}">
                      <a16:creationId xmlns:a16="http://schemas.microsoft.com/office/drawing/2014/main" id="{63584F73-A22B-3545-C51F-183CA0A50FFC}"/>
                    </a:ext>
                  </a:extLst>
                </p:cNvPr>
                <p:cNvSpPr txBox="1">
                  <a:spLocks noChangeArrowheads="1"/>
                </p:cNvSpPr>
                <p:nvPr/>
              </p:nvSpPr>
              <p:spPr bwMode="auto">
                <a:xfrm>
                  <a:off x="2245" y="2559"/>
                  <a:ext cx="12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Aa</a:t>
                  </a:r>
                </a:p>
              </p:txBody>
            </p:sp>
            <p:sp>
              <p:nvSpPr>
                <p:cNvPr id="57361" name="Text Box 8" descr="羊皮纸">
                  <a:extLst>
                    <a:ext uri="{FF2B5EF4-FFF2-40B4-BE49-F238E27FC236}">
                      <a16:creationId xmlns:a16="http://schemas.microsoft.com/office/drawing/2014/main" id="{ABECD934-8A48-8CE6-4419-9E7B672FB958}"/>
                    </a:ext>
                  </a:extLst>
                </p:cNvPr>
                <p:cNvSpPr txBox="1">
                  <a:spLocks noChangeArrowheads="1"/>
                </p:cNvSpPr>
                <p:nvPr/>
              </p:nvSpPr>
              <p:spPr bwMode="auto">
                <a:xfrm>
                  <a:off x="1837" y="3113"/>
                  <a:ext cx="19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AA      Aa      aa</a:t>
                  </a:r>
                </a:p>
              </p:txBody>
            </p:sp>
            <p:sp>
              <p:nvSpPr>
                <p:cNvPr id="57362" name="AutoShape 9">
                  <a:extLst>
                    <a:ext uri="{FF2B5EF4-FFF2-40B4-BE49-F238E27FC236}">
                      <a16:creationId xmlns:a16="http://schemas.microsoft.com/office/drawing/2014/main" id="{B09F2C99-375E-1027-82AE-AAA0A1F0C949}"/>
                    </a:ext>
                  </a:extLst>
                </p:cNvPr>
                <p:cNvSpPr>
                  <a:spLocks noChangeArrowheads="1"/>
                </p:cNvSpPr>
                <p:nvPr/>
              </p:nvSpPr>
              <p:spPr bwMode="auto">
                <a:xfrm>
                  <a:off x="2808" y="2314"/>
                  <a:ext cx="82" cy="228"/>
                </a:xfrm>
                <a:prstGeom prst="downArrow">
                  <a:avLst>
                    <a:gd name="adj1" fmla="val 50000"/>
                    <a:gd name="adj2" fmla="val 69486"/>
                  </a:avLst>
                </a:prstGeom>
                <a:solidFill>
                  <a:srgbClr val="FF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
              <p:nvSpPr>
                <p:cNvPr id="57363" name="AutoShape 10">
                  <a:extLst>
                    <a:ext uri="{FF2B5EF4-FFF2-40B4-BE49-F238E27FC236}">
                      <a16:creationId xmlns:a16="http://schemas.microsoft.com/office/drawing/2014/main" id="{441D3D02-3A0C-DD5F-D8BC-EAB4B2E82A0C}"/>
                    </a:ext>
                  </a:extLst>
                </p:cNvPr>
                <p:cNvSpPr>
                  <a:spLocks noChangeArrowheads="1"/>
                </p:cNvSpPr>
                <p:nvPr/>
              </p:nvSpPr>
              <p:spPr bwMode="auto">
                <a:xfrm>
                  <a:off x="2817" y="2895"/>
                  <a:ext cx="82" cy="228"/>
                </a:xfrm>
                <a:prstGeom prst="downArrow">
                  <a:avLst>
                    <a:gd name="adj1" fmla="val 50000"/>
                    <a:gd name="adj2" fmla="val 69486"/>
                  </a:avLst>
                </a:prstGeom>
                <a:solidFill>
                  <a:srgbClr val="FF00FF"/>
                </a:solidFill>
                <a:ln>
                  <a:noFill/>
                </a:ln>
                <a:extLst>
                  <a:ext uri="{91240B29-F687-4F45-9708-019B960494DF}">
                    <a14:hiddenLine xmlns:a14="http://schemas.microsoft.com/office/drawing/2010/main" w="19050">
                      <a:solidFill>
                        <a:srgbClr val="000000"/>
                      </a:solidFill>
                      <a:miter lim="800000"/>
                      <a:headEnd/>
                      <a:tailEnd/>
                    </a14:hiddenLine>
                  </a:ext>
                </a:extLst>
              </p:spPr>
              <p:txBody>
                <a:bodyPr anchor="ct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grpSp>
          <p:sp>
            <p:nvSpPr>
              <p:cNvPr id="57356" name="Text Box 11" descr="羊皮纸">
                <a:extLst>
                  <a:ext uri="{FF2B5EF4-FFF2-40B4-BE49-F238E27FC236}">
                    <a16:creationId xmlns:a16="http://schemas.microsoft.com/office/drawing/2014/main" id="{76C84092-0445-33D9-66C3-DB48CB8942DD}"/>
                  </a:ext>
                </a:extLst>
              </p:cNvPr>
              <p:cNvSpPr txBox="1">
                <a:spLocks noChangeArrowheads="1"/>
              </p:cNvSpPr>
              <p:nvPr/>
            </p:nvSpPr>
            <p:spPr bwMode="auto">
              <a:xfrm>
                <a:off x="1102" y="2178"/>
                <a:ext cx="86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P</a:t>
                </a:r>
                <a:r>
                  <a:rPr lang="en-US" altLang="zh-CN" sz="2400" b="1" baseline="-25000">
                    <a:latin typeface="Times New Roman" panose="02020603050405020304" pitchFamily="18" charset="0"/>
                  </a:rPr>
                  <a:t>1</a:t>
                </a:r>
                <a:r>
                  <a:rPr lang="en-US" altLang="zh-CN" sz="2400" b="1">
                    <a:latin typeface="Times New Roman" panose="02020603050405020304" pitchFamily="18" charset="0"/>
                  </a:rPr>
                  <a:t> </a:t>
                </a:r>
                <a:r>
                  <a:rPr lang="zh-CN" altLang="en-US" sz="2400" b="1">
                    <a:latin typeface="Times New Roman" panose="02020603050405020304" pitchFamily="18" charset="0"/>
                  </a:rPr>
                  <a:t>和 </a:t>
                </a:r>
                <a:r>
                  <a:rPr lang="en-US" altLang="zh-CN" sz="2400" b="1">
                    <a:latin typeface="Times New Roman" panose="02020603050405020304" pitchFamily="18" charset="0"/>
                  </a:rPr>
                  <a:t>P</a:t>
                </a:r>
                <a:r>
                  <a:rPr lang="en-US" altLang="zh-CN" sz="2400" b="1" baseline="-25000">
                    <a:latin typeface="Times New Roman" panose="02020603050405020304" pitchFamily="18" charset="0"/>
                  </a:rPr>
                  <a:t>2</a:t>
                </a:r>
              </a:p>
            </p:txBody>
          </p:sp>
          <p:sp>
            <p:nvSpPr>
              <p:cNvPr id="57357" name="Text Box 12" descr="羊皮纸">
                <a:extLst>
                  <a:ext uri="{FF2B5EF4-FFF2-40B4-BE49-F238E27FC236}">
                    <a16:creationId xmlns:a16="http://schemas.microsoft.com/office/drawing/2014/main" id="{48BB8368-F58C-966D-6480-CA35C79422C8}"/>
                  </a:ext>
                </a:extLst>
              </p:cNvPr>
              <p:cNvSpPr txBox="1">
                <a:spLocks noChangeArrowheads="1"/>
              </p:cNvSpPr>
              <p:nvPr/>
            </p:nvSpPr>
            <p:spPr bwMode="auto">
              <a:xfrm>
                <a:off x="1247" y="2767"/>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F</a:t>
                </a:r>
                <a:r>
                  <a:rPr lang="en-US" altLang="zh-CN" sz="2400" b="1" baseline="-25000">
                    <a:latin typeface="Times New Roman" panose="02020603050405020304" pitchFamily="18" charset="0"/>
                  </a:rPr>
                  <a:t>1</a:t>
                </a:r>
              </a:p>
            </p:txBody>
          </p:sp>
          <p:sp>
            <p:nvSpPr>
              <p:cNvPr id="57358" name="Text Box 13" descr="羊皮纸">
                <a:extLst>
                  <a:ext uri="{FF2B5EF4-FFF2-40B4-BE49-F238E27FC236}">
                    <a16:creationId xmlns:a16="http://schemas.microsoft.com/office/drawing/2014/main" id="{EFF51AE4-22D1-37B4-E943-908A0C154C35}"/>
                  </a:ext>
                </a:extLst>
              </p:cNvPr>
              <p:cNvSpPr txBox="1">
                <a:spLocks noChangeArrowheads="1"/>
              </p:cNvSpPr>
              <p:nvPr/>
            </p:nvSpPr>
            <p:spPr bwMode="auto">
              <a:xfrm>
                <a:off x="1247" y="3303"/>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en-US" altLang="zh-CN" sz="2400" b="1">
                    <a:latin typeface="Times New Roman" panose="02020603050405020304" pitchFamily="18" charset="0"/>
                  </a:rPr>
                  <a:t>F</a:t>
                </a:r>
                <a:r>
                  <a:rPr lang="en-US" altLang="zh-CN" sz="2400" b="1" baseline="-25000">
                    <a:latin typeface="Times New Roman" panose="02020603050405020304" pitchFamily="18" charset="0"/>
                  </a:rPr>
                  <a:t>2</a:t>
                </a:r>
              </a:p>
            </p:txBody>
          </p:sp>
        </p:grpSp>
        <p:sp>
          <p:nvSpPr>
            <p:cNvPr id="57352" name="Text Box 14" descr="羊皮纸">
              <a:extLst>
                <a:ext uri="{FF2B5EF4-FFF2-40B4-BE49-F238E27FC236}">
                  <a16:creationId xmlns:a16="http://schemas.microsoft.com/office/drawing/2014/main" id="{70C24252-9A76-D34A-BBEB-E972AEFEEA16}"/>
                </a:ext>
              </a:extLst>
            </p:cNvPr>
            <p:cNvSpPr txBox="1">
              <a:spLocks noChangeArrowheads="1"/>
            </p:cNvSpPr>
            <p:nvPr/>
          </p:nvSpPr>
          <p:spPr bwMode="auto">
            <a:xfrm>
              <a:off x="5940425" y="3443288"/>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2400" b="1">
                  <a:solidFill>
                    <a:srgbClr val="FFFF00"/>
                  </a:solidFill>
                  <a:latin typeface="Times New Roman" panose="02020603050405020304" pitchFamily="18" charset="0"/>
                </a:rPr>
                <a:t>一致性群体</a:t>
              </a:r>
              <a:endParaRPr lang="zh-CN" altLang="en-US" sz="2400" b="1" baseline="-25000">
                <a:solidFill>
                  <a:srgbClr val="FFFF00"/>
                </a:solidFill>
                <a:latin typeface="Times New Roman" panose="02020603050405020304" pitchFamily="18" charset="0"/>
              </a:endParaRPr>
            </a:p>
          </p:txBody>
        </p:sp>
        <p:sp>
          <p:nvSpPr>
            <p:cNvPr id="57353" name="Text Box 15" descr="羊皮纸">
              <a:extLst>
                <a:ext uri="{FF2B5EF4-FFF2-40B4-BE49-F238E27FC236}">
                  <a16:creationId xmlns:a16="http://schemas.microsoft.com/office/drawing/2014/main" id="{1CD73B45-11CD-CF68-CD46-31C44DEA7D61}"/>
                </a:ext>
              </a:extLst>
            </p:cNvPr>
            <p:cNvSpPr txBox="1">
              <a:spLocks noChangeArrowheads="1"/>
            </p:cNvSpPr>
            <p:nvPr/>
          </p:nvSpPr>
          <p:spPr bwMode="auto">
            <a:xfrm>
              <a:off x="6011863" y="5243513"/>
              <a:ext cx="2087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2400" b="1">
                  <a:solidFill>
                    <a:srgbClr val="FFFF00"/>
                  </a:solidFill>
                  <a:latin typeface="Times New Roman" panose="02020603050405020304" pitchFamily="18" charset="0"/>
                </a:rPr>
                <a:t>分离群体</a:t>
              </a:r>
              <a:endParaRPr lang="zh-CN" altLang="en-US" sz="2400" b="1" baseline="-25000">
                <a:solidFill>
                  <a:srgbClr val="FFFF00"/>
                </a:solidFill>
                <a:latin typeface="Times New Roman" panose="02020603050405020304" pitchFamily="18" charset="0"/>
              </a:endParaRPr>
            </a:p>
          </p:txBody>
        </p:sp>
        <p:sp>
          <p:nvSpPr>
            <p:cNvPr id="57354" name="Text Box 16" descr="羊皮纸">
              <a:extLst>
                <a:ext uri="{FF2B5EF4-FFF2-40B4-BE49-F238E27FC236}">
                  <a16:creationId xmlns:a16="http://schemas.microsoft.com/office/drawing/2014/main" id="{7A2D0274-F10B-61C1-A014-685C03D514E6}"/>
                </a:ext>
              </a:extLst>
            </p:cNvPr>
            <p:cNvSpPr txBox="1">
              <a:spLocks noChangeArrowheads="1"/>
            </p:cNvSpPr>
            <p:nvPr/>
          </p:nvSpPr>
          <p:spPr bwMode="auto">
            <a:xfrm>
              <a:off x="5940425" y="4379913"/>
              <a:ext cx="2087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FontTx/>
                <a:buNone/>
              </a:pPr>
              <a:r>
                <a:rPr lang="zh-CN" altLang="en-US" sz="2400" b="1">
                  <a:solidFill>
                    <a:srgbClr val="FFFF00"/>
                  </a:solidFill>
                  <a:latin typeface="Times New Roman" panose="02020603050405020304" pitchFamily="18" charset="0"/>
                </a:rPr>
                <a:t>一致性群体</a:t>
              </a:r>
              <a:endParaRPr lang="zh-CN" altLang="en-US" sz="2400" b="1" baseline="-25000">
                <a:solidFill>
                  <a:srgbClr val="FFFF00"/>
                </a:solidFill>
                <a:latin typeface="Times New Roman" panose="02020603050405020304" pitchFamily="18" charset="0"/>
              </a:endParaRPr>
            </a:p>
          </p:txBody>
        </p:sp>
      </p:gr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E34883B2-6893-8946-D591-B1B886AB5C2B}"/>
              </a:ext>
            </a:extLst>
          </p:cNvPr>
          <p:cNvSpPr txBox="1">
            <a:spLocks noChangeArrowheads="1"/>
          </p:cNvSpPr>
          <p:nvPr/>
        </p:nvSpPr>
        <p:spPr bwMode="auto">
          <a:xfrm>
            <a:off x="228600" y="457200"/>
            <a:ext cx="8382000" cy="56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chemeClr val="hlink"/>
              </a:buClr>
              <a:buSzPct val="110000"/>
              <a:buFont typeface="Wingdings" panose="05000000000000000000" pitchFamily="2" charset="2"/>
              <a:buNone/>
            </a:pPr>
            <a:r>
              <a:rPr lang="zh-CN" altLang="en-US" sz="2800">
                <a:solidFill>
                  <a:srgbClr val="FFFF00"/>
                </a:solidFill>
                <a:latin typeface="Comic Sans MS" panose="030F0702030302020204" pitchFamily="66" charset="0"/>
                <a:ea typeface="黑体" panose="02010609060101010101" pitchFamily="49" charset="-122"/>
              </a:rPr>
              <a:t>在</a:t>
            </a:r>
            <a:r>
              <a:rPr lang="en-US" altLang="zh-CN" sz="2800">
                <a:solidFill>
                  <a:srgbClr val="FFFF00"/>
                </a:solidFill>
                <a:latin typeface="Comic Sans MS" panose="030F0702030302020204" pitchFamily="66" charset="0"/>
                <a:ea typeface="黑体" panose="02010609060101010101" pitchFamily="49" charset="-122"/>
              </a:rPr>
              <a:t>F</a:t>
            </a:r>
            <a:r>
              <a:rPr lang="en-US" altLang="zh-CN" sz="2800" baseline="-30000">
                <a:solidFill>
                  <a:srgbClr val="FFFF00"/>
                </a:solidFill>
                <a:latin typeface="Comic Sans MS" panose="030F0702030302020204" pitchFamily="66" charset="0"/>
                <a:ea typeface="黑体" panose="02010609060101010101" pitchFamily="49" charset="-122"/>
              </a:rPr>
              <a:t>2</a:t>
            </a:r>
            <a:r>
              <a:rPr lang="zh-CN" altLang="en-US" sz="2800">
                <a:solidFill>
                  <a:srgbClr val="FFFF00"/>
                </a:solidFill>
                <a:latin typeface="Comic Sans MS" panose="030F0702030302020204" pitchFamily="66" charset="0"/>
                <a:ea typeface="黑体" panose="02010609060101010101" pitchFamily="49" charset="-122"/>
              </a:rPr>
              <a:t>表型方差中，</a:t>
            </a:r>
            <a:r>
              <a:rPr lang="en-US" altLang="zh-CN" sz="2800">
                <a:solidFill>
                  <a:srgbClr val="FFFF00"/>
                </a:solidFill>
                <a:latin typeface="Comic Sans MS" panose="030F0702030302020204" pitchFamily="66" charset="0"/>
                <a:ea typeface="黑体" panose="02010609060101010101" pitchFamily="49" charset="-122"/>
              </a:rPr>
              <a:t>V</a:t>
            </a:r>
            <a:r>
              <a:rPr lang="en-US" altLang="zh-CN" sz="2800" baseline="-25000">
                <a:solidFill>
                  <a:srgbClr val="FFFF00"/>
                </a:solidFill>
                <a:latin typeface="Comic Sans MS" panose="030F0702030302020204" pitchFamily="66" charset="0"/>
                <a:ea typeface="黑体" panose="02010609060101010101" pitchFamily="49" charset="-122"/>
              </a:rPr>
              <a:t>G</a:t>
            </a:r>
            <a:r>
              <a:rPr lang="zh-CN" altLang="en-US" sz="2800">
                <a:solidFill>
                  <a:srgbClr val="FFFF00"/>
                </a:solidFill>
                <a:latin typeface="Comic Sans MS" panose="030F0702030302020204" pitchFamily="66" charset="0"/>
                <a:ea typeface="黑体" panose="02010609060101010101" pitchFamily="49" charset="-122"/>
              </a:rPr>
              <a:t>不能直接估算，但可以通过间接的方法得到，这就是由混合基因型的群体（</a:t>
            </a:r>
            <a:r>
              <a:rPr lang="en-US" altLang="zh-CN" sz="2800">
                <a:solidFill>
                  <a:srgbClr val="FFFF00"/>
                </a:solidFill>
                <a:latin typeface="Comic Sans MS" panose="030F0702030302020204" pitchFamily="66" charset="0"/>
                <a:ea typeface="黑体" panose="02010609060101010101" pitchFamily="49" charset="-122"/>
              </a:rPr>
              <a:t>F</a:t>
            </a:r>
            <a:r>
              <a:rPr lang="en-US" altLang="zh-CN" sz="2800" baseline="-30000">
                <a:solidFill>
                  <a:srgbClr val="FFFF00"/>
                </a:solidFill>
                <a:latin typeface="Comic Sans MS" panose="030F0702030302020204" pitchFamily="66" charset="0"/>
                <a:ea typeface="黑体" panose="02010609060101010101" pitchFamily="49" charset="-122"/>
              </a:rPr>
              <a:t>2</a:t>
            </a:r>
            <a:r>
              <a:rPr lang="zh-CN" altLang="en-US" sz="2800">
                <a:solidFill>
                  <a:srgbClr val="FFFF00"/>
                </a:solidFill>
                <a:latin typeface="Comic Sans MS" panose="030F0702030302020204" pitchFamily="66" charset="0"/>
                <a:ea typeface="黑体" panose="02010609060101010101" pitchFamily="49" charset="-122"/>
              </a:rPr>
              <a:t>群体）的方差减去基因型一致的群体（亲代群体以及它们所产生的</a:t>
            </a:r>
            <a:r>
              <a:rPr lang="en-US" altLang="zh-CN" sz="2800">
                <a:solidFill>
                  <a:srgbClr val="FFFF00"/>
                </a:solidFill>
                <a:latin typeface="Comic Sans MS" panose="030F0702030302020204" pitchFamily="66" charset="0"/>
                <a:ea typeface="黑体" panose="02010609060101010101" pitchFamily="49" charset="-122"/>
              </a:rPr>
              <a:t>F</a:t>
            </a:r>
            <a:r>
              <a:rPr lang="en-US" altLang="zh-CN" sz="2800" baseline="-30000">
                <a:solidFill>
                  <a:srgbClr val="FFFF00"/>
                </a:solidFill>
                <a:latin typeface="Comic Sans MS" panose="030F0702030302020204" pitchFamily="66" charset="0"/>
                <a:ea typeface="黑体" panose="02010609060101010101" pitchFamily="49" charset="-122"/>
              </a:rPr>
              <a:t>1</a:t>
            </a:r>
            <a:r>
              <a:rPr lang="zh-CN" altLang="en-US" sz="2800">
                <a:solidFill>
                  <a:srgbClr val="FFFF00"/>
                </a:solidFill>
                <a:latin typeface="Comic Sans MS" panose="030F0702030302020204" pitchFamily="66" charset="0"/>
                <a:ea typeface="黑体" panose="02010609060101010101" pitchFamily="49" charset="-122"/>
              </a:rPr>
              <a:t>群体）的方差，可得</a:t>
            </a:r>
            <a:r>
              <a:rPr lang="en-US" altLang="zh-CN" sz="2800">
                <a:solidFill>
                  <a:srgbClr val="FFFF00"/>
                </a:solidFill>
                <a:latin typeface="Comic Sans MS" panose="030F0702030302020204" pitchFamily="66" charset="0"/>
                <a:ea typeface="黑体" panose="02010609060101010101" pitchFamily="49" charset="-122"/>
              </a:rPr>
              <a:t>V</a:t>
            </a:r>
            <a:r>
              <a:rPr lang="en-US" altLang="zh-CN" sz="2800" baseline="-25000">
                <a:solidFill>
                  <a:srgbClr val="FFFF00"/>
                </a:solidFill>
                <a:latin typeface="Comic Sans MS" panose="030F0702030302020204" pitchFamily="66" charset="0"/>
                <a:ea typeface="黑体" panose="02010609060101010101" pitchFamily="49" charset="-122"/>
              </a:rPr>
              <a:t>G</a:t>
            </a:r>
            <a:r>
              <a:rPr lang="zh-CN" altLang="en-US" sz="2800">
                <a:solidFill>
                  <a:srgbClr val="FFFF00"/>
                </a:solidFill>
                <a:latin typeface="Comic Sans MS" panose="030F0702030302020204" pitchFamily="66" charset="0"/>
                <a:ea typeface="黑体" panose="02010609060101010101" pitchFamily="49" charset="-122"/>
              </a:rPr>
              <a:t>的估计</a:t>
            </a:r>
            <a:r>
              <a:rPr lang="zh-CN" altLang="en-US" sz="2800">
                <a:latin typeface="Comic Sans MS" panose="030F0702030302020204" pitchFamily="66" charset="0"/>
                <a:ea typeface="黑体" panose="02010609060101010101" pitchFamily="49" charset="-122"/>
              </a:rPr>
              <a:t>：</a:t>
            </a:r>
          </a:p>
          <a:p>
            <a:pPr algn="just" eaLnBrk="1" hangingPunct="1">
              <a:lnSpc>
                <a:spcPct val="90000"/>
              </a:lnSpc>
              <a:buClr>
                <a:schemeClr val="hlink"/>
              </a:buClr>
              <a:buSzPct val="110000"/>
              <a:buFont typeface="Wingdings" panose="05000000000000000000" pitchFamily="2" charset="2"/>
              <a:buNone/>
            </a:pPr>
            <a:r>
              <a:rPr lang="zh-CN" altLang="en-US" b="1">
                <a:latin typeface="宋体" panose="02010600030101010101" pitchFamily="2" charset="-122"/>
              </a:rPr>
              <a:t>   </a:t>
            </a:r>
          </a:p>
          <a:p>
            <a:pPr algn="just" eaLnBrk="1" hangingPunct="1">
              <a:lnSpc>
                <a:spcPct val="90000"/>
              </a:lnSpc>
              <a:buClr>
                <a:schemeClr val="hlink"/>
              </a:buClr>
              <a:buSzPct val="110000"/>
              <a:buFont typeface="Wingdings" panose="05000000000000000000" pitchFamily="2" charset="2"/>
              <a:buNone/>
            </a:pPr>
            <a:r>
              <a:rPr lang="zh-CN" altLang="en-US" b="1">
                <a:latin typeface="宋体" panose="02010600030101010101" pitchFamily="2" charset="-122"/>
              </a:rPr>
              <a:t>     </a:t>
            </a:r>
            <a:r>
              <a:rPr lang="zh-CN" altLang="en-US" b="1">
                <a:latin typeface="Comic Sans MS" panose="030F0702030302020204" pitchFamily="66" charset="0"/>
                <a:ea typeface="黑体" panose="02010609060101010101" pitchFamily="49" charset="-122"/>
              </a:rPr>
              <a:t>混合群体       </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P</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F</a:t>
            </a:r>
            <a:r>
              <a:rPr lang="en-US" altLang="zh-CN" b="1" baseline="-30000">
                <a:latin typeface="Comic Sans MS" panose="030F0702030302020204" pitchFamily="66" charset="0"/>
                <a:ea typeface="黑体" panose="02010609060101010101" pitchFamily="49" charset="-122"/>
              </a:rPr>
              <a:t>2</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E</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G</a:t>
            </a:r>
          </a:p>
          <a:p>
            <a:pPr algn="just" eaLnBrk="1" hangingPunct="1">
              <a:lnSpc>
                <a:spcPct val="90000"/>
              </a:lnSpc>
              <a:buClr>
                <a:schemeClr val="hlink"/>
              </a:buClr>
              <a:buSzPct val="110000"/>
              <a:buFont typeface="Wingdings" panose="05000000000000000000" pitchFamily="2" charset="2"/>
              <a:buNone/>
            </a:pPr>
            <a:r>
              <a:rPr lang="en-US" altLang="zh-CN" b="1">
                <a:latin typeface="Comic Sans MS" panose="030F0702030302020204" pitchFamily="66" charset="0"/>
                <a:ea typeface="黑体" panose="02010609060101010101" pitchFamily="49" charset="-122"/>
              </a:rPr>
              <a:t>   </a:t>
            </a:r>
            <a:r>
              <a:rPr lang="zh-CN" altLang="en-US" b="1">
                <a:latin typeface="Comic Sans MS" panose="030F0702030302020204" pitchFamily="66" charset="0"/>
                <a:ea typeface="黑体" panose="02010609060101010101" pitchFamily="49" charset="-122"/>
              </a:rPr>
              <a:t>一致性群体        </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P</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F</a:t>
            </a:r>
            <a:r>
              <a:rPr lang="en-US" altLang="zh-CN" b="1" baseline="-30000">
                <a:latin typeface="Comic Sans MS" panose="030F0702030302020204" pitchFamily="66" charset="0"/>
                <a:ea typeface="黑体" panose="02010609060101010101" pitchFamily="49" charset="-122"/>
              </a:rPr>
              <a:t>1</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E</a:t>
            </a:r>
            <a:r>
              <a:rPr lang="en-US" altLang="zh-CN" b="1">
                <a:latin typeface="Comic Sans MS" panose="030F0702030302020204" pitchFamily="66" charset="0"/>
                <a:ea typeface="黑体" panose="02010609060101010101" pitchFamily="49" charset="-122"/>
              </a:rPr>
              <a:t>+ O  </a:t>
            </a:r>
          </a:p>
          <a:p>
            <a:pPr algn="just" eaLnBrk="1" hangingPunct="1">
              <a:lnSpc>
                <a:spcPct val="90000"/>
              </a:lnSpc>
              <a:buClr>
                <a:schemeClr val="hlink"/>
              </a:buClr>
              <a:buSzPct val="110000"/>
              <a:buFont typeface="Wingdings" panose="05000000000000000000" pitchFamily="2" charset="2"/>
              <a:buNone/>
            </a:pPr>
            <a:r>
              <a:rPr lang="en-US" altLang="zh-CN" b="1">
                <a:latin typeface="Comic Sans MS" panose="030F0702030302020204" pitchFamily="66" charset="0"/>
                <a:ea typeface="黑体" panose="02010609060101010101" pitchFamily="49" charset="-122"/>
              </a:rPr>
              <a:t>       </a:t>
            </a:r>
          </a:p>
          <a:p>
            <a:pPr algn="just" eaLnBrk="1" hangingPunct="1">
              <a:lnSpc>
                <a:spcPct val="90000"/>
              </a:lnSpc>
              <a:buClr>
                <a:schemeClr val="hlink"/>
              </a:buClr>
              <a:buSzPct val="110000"/>
              <a:buFont typeface="Wingdings" panose="05000000000000000000" pitchFamily="2" charset="2"/>
              <a:buNone/>
            </a:pPr>
            <a:r>
              <a:rPr lang="en-US" altLang="zh-CN" b="1">
                <a:latin typeface="Comic Sans MS" panose="030F0702030302020204" pitchFamily="66" charset="0"/>
                <a:ea typeface="黑体" panose="02010609060101010101" pitchFamily="49" charset="-122"/>
              </a:rPr>
              <a:t>        </a:t>
            </a:r>
            <a:r>
              <a:rPr lang="zh-CN" altLang="en-US" b="1">
                <a:latin typeface="Comic Sans MS" panose="030F0702030302020204" pitchFamily="66" charset="0"/>
                <a:ea typeface="黑体" panose="02010609060101010101" pitchFamily="49" charset="-122"/>
              </a:rPr>
              <a:t>差异   </a:t>
            </a:r>
            <a:r>
              <a:rPr lang="en-US" altLang="zh-CN" b="1">
                <a:latin typeface="Comic Sans MS" panose="030F0702030302020204" pitchFamily="66" charset="0"/>
                <a:ea typeface="黑体" panose="02010609060101010101" pitchFamily="49" charset="-122"/>
              </a:rPr>
              <a:t>=    V</a:t>
            </a:r>
            <a:r>
              <a:rPr lang="en-US" altLang="zh-CN" b="1" baseline="-25000">
                <a:latin typeface="Comic Sans MS" panose="030F0702030302020204" pitchFamily="66" charset="0"/>
                <a:ea typeface="黑体" panose="02010609060101010101" pitchFamily="49" charset="-122"/>
              </a:rPr>
              <a:t>P</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F</a:t>
            </a:r>
            <a:r>
              <a:rPr lang="en-US" altLang="zh-CN" b="1" baseline="-30000">
                <a:latin typeface="Comic Sans MS" panose="030F0702030302020204" pitchFamily="66" charset="0"/>
                <a:ea typeface="黑体" panose="02010609060101010101" pitchFamily="49" charset="-122"/>
              </a:rPr>
              <a:t>2</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P</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F</a:t>
            </a:r>
            <a:r>
              <a:rPr lang="en-US" altLang="zh-CN" b="1" baseline="-30000">
                <a:latin typeface="Comic Sans MS" panose="030F0702030302020204" pitchFamily="66" charset="0"/>
                <a:ea typeface="黑体" panose="02010609060101010101" pitchFamily="49" charset="-122"/>
              </a:rPr>
              <a:t>1</a:t>
            </a:r>
            <a:r>
              <a:rPr lang="zh-CN" altLang="en-US" b="1">
                <a:latin typeface="Comic Sans MS" panose="030F0702030302020204" pitchFamily="66" charset="0"/>
                <a:ea typeface="黑体" panose="02010609060101010101" pitchFamily="49" charset="-122"/>
              </a:rPr>
              <a:t>）</a:t>
            </a:r>
            <a:r>
              <a:rPr lang="en-US" altLang="zh-CN" b="1">
                <a:latin typeface="Comic Sans MS" panose="030F0702030302020204" pitchFamily="66" charset="0"/>
                <a:ea typeface="黑体" panose="02010609060101010101" pitchFamily="49" charset="-122"/>
              </a:rPr>
              <a:t>=V</a:t>
            </a:r>
            <a:r>
              <a:rPr lang="en-US" altLang="zh-CN" b="1" baseline="-25000">
                <a:latin typeface="Comic Sans MS" panose="030F0702030302020204" pitchFamily="66" charset="0"/>
                <a:ea typeface="黑体" panose="02010609060101010101" pitchFamily="49" charset="-122"/>
              </a:rPr>
              <a:t>G</a:t>
            </a:r>
          </a:p>
          <a:p>
            <a:pPr eaLnBrk="1" hangingPunct="1">
              <a:spcBef>
                <a:spcPct val="50000"/>
              </a:spcBef>
              <a:buClrTx/>
              <a:buFontTx/>
              <a:buNone/>
            </a:pPr>
            <a:endParaRPr lang="en-US" altLang="zh-CN" u="sng">
              <a:latin typeface="Comic Sans MS" panose="030F0702030302020204" pitchFamily="66" charset="0"/>
              <a:ea typeface="黑体" panose="02010609060101010101" pitchFamily="49" charset="-122"/>
            </a:endParaRPr>
          </a:p>
        </p:txBody>
      </p:sp>
      <p:sp>
        <p:nvSpPr>
          <p:cNvPr id="58371" name="Line 3">
            <a:extLst>
              <a:ext uri="{FF2B5EF4-FFF2-40B4-BE49-F238E27FC236}">
                <a16:creationId xmlns:a16="http://schemas.microsoft.com/office/drawing/2014/main" id="{D5E7B89A-28C6-36F6-DDCF-85369AD996C2}"/>
              </a:ext>
            </a:extLst>
          </p:cNvPr>
          <p:cNvSpPr>
            <a:spLocks noChangeShapeType="1"/>
          </p:cNvSpPr>
          <p:nvPr/>
        </p:nvSpPr>
        <p:spPr bwMode="auto">
          <a:xfrm>
            <a:off x="609600" y="4495800"/>
            <a:ext cx="7772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2" name="Rectangle 4">
            <a:extLst>
              <a:ext uri="{FF2B5EF4-FFF2-40B4-BE49-F238E27FC236}">
                <a16:creationId xmlns:a16="http://schemas.microsoft.com/office/drawing/2014/main" id="{2EFAB1EF-1D13-C39B-69A8-FD7116DA34F2}"/>
              </a:ext>
            </a:extLst>
          </p:cNvPr>
          <p:cNvSpPr>
            <a:spLocks noChangeArrowheads="1"/>
          </p:cNvSpPr>
          <p:nvPr/>
        </p:nvSpPr>
        <p:spPr bwMode="auto">
          <a:xfrm>
            <a:off x="533400" y="2971800"/>
            <a:ext cx="8077200" cy="2743200"/>
          </a:xfrm>
          <a:prstGeom prst="rect">
            <a:avLst/>
          </a:prstGeom>
          <a:noFill/>
          <a:ln w="317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FontTx/>
              <a:buNone/>
            </a:pPr>
            <a:endParaRPr lang="zh-CN" altLang="en-US" sz="1800">
              <a:solidFill>
                <a:srgbClr val="FFFF00"/>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80E1CC5B-20D1-3C47-147B-25054D713EDE}"/>
              </a:ext>
            </a:extLst>
          </p:cNvPr>
          <p:cNvSpPr>
            <a:spLocks noGrp="1" noChangeArrowheads="1"/>
          </p:cNvSpPr>
          <p:nvPr>
            <p:ph idx="1"/>
          </p:nvPr>
        </p:nvSpPr>
        <p:spPr>
          <a:xfrm>
            <a:off x="381000" y="914400"/>
            <a:ext cx="8229600" cy="4572000"/>
          </a:xfrm>
        </p:spPr>
        <p:txBody>
          <a:bodyPr/>
          <a:lstStyle/>
          <a:p>
            <a:pPr marL="0" indent="0" algn="just">
              <a:lnSpc>
                <a:spcPct val="90000"/>
              </a:lnSpc>
              <a:buFontTx/>
              <a:buNone/>
            </a:pPr>
            <a:endParaRPr lang="en-US" altLang="zh-CN" b="1">
              <a:latin typeface="宋体" panose="02010600030101010101" pitchFamily="2" charset="-122"/>
            </a:endParaRPr>
          </a:p>
          <a:p>
            <a:pPr marL="0" indent="0" algn="just">
              <a:lnSpc>
                <a:spcPct val="140000"/>
              </a:lnSpc>
              <a:buFontTx/>
              <a:buNone/>
            </a:pPr>
            <a:r>
              <a:rPr lang="zh-CN" altLang="en-US" sz="2800">
                <a:latin typeface="Comic Sans MS" panose="030F0702030302020204" pitchFamily="66" charset="0"/>
                <a:ea typeface="黑体" panose="02010609060101010101" pitchFamily="49" charset="-122"/>
              </a:rPr>
              <a:t>一个重要原理：如果用来作为亲本的（父本和母本）基因型一致，则它们的表型方差全部由环境因素所造成的，因为群体中</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G</a:t>
            </a:r>
            <a:r>
              <a:rPr lang="en-US" altLang="zh-CN" sz="2800">
                <a:latin typeface="Comic Sans MS" panose="030F0702030302020204" pitchFamily="66" charset="0"/>
                <a:ea typeface="黑体" panose="02010609060101010101" pitchFamily="49" charset="-122"/>
              </a:rPr>
              <a:t>=0</a:t>
            </a:r>
            <a:r>
              <a:rPr lang="zh-CN" altLang="en-US" sz="2800">
                <a:latin typeface="Comic Sans MS" panose="030F0702030302020204" pitchFamily="66" charset="0"/>
                <a:ea typeface="黑体" panose="02010609060101010101" pitchFamily="49" charset="-122"/>
              </a:rPr>
              <a:t>，而由它们所产生的</a:t>
            </a:r>
            <a:r>
              <a:rPr lang="en-US" altLang="zh-CN" sz="2800">
                <a:latin typeface="Comic Sans MS" panose="030F0702030302020204" pitchFamily="66" charset="0"/>
                <a:ea typeface="黑体" panose="02010609060101010101" pitchFamily="49" charset="-122"/>
              </a:rPr>
              <a:t>F</a:t>
            </a:r>
            <a:r>
              <a:rPr lang="en-US" altLang="zh-CN" sz="2800" baseline="-30000">
                <a:latin typeface="Comic Sans MS" panose="030F0702030302020204" pitchFamily="66" charset="0"/>
                <a:ea typeface="黑体" panose="02010609060101010101" pitchFamily="49" charset="-122"/>
              </a:rPr>
              <a:t>1</a:t>
            </a:r>
            <a:r>
              <a:rPr lang="zh-CN" altLang="en-US" sz="2800">
                <a:latin typeface="Comic Sans MS" panose="030F0702030302020204" pitchFamily="66" charset="0"/>
                <a:ea typeface="黑体" panose="02010609060101010101" pitchFamily="49" charset="-122"/>
              </a:rPr>
              <a:t>群体中基因型在每一个个体中都相同，因而</a:t>
            </a:r>
            <a:r>
              <a:rPr lang="en-US" altLang="zh-CN" sz="2800">
                <a:latin typeface="Comic Sans MS" panose="030F0702030302020204" pitchFamily="66" charset="0"/>
                <a:ea typeface="黑体" panose="02010609060101010101" pitchFamily="49" charset="-122"/>
              </a:rPr>
              <a:t>V</a:t>
            </a:r>
            <a:r>
              <a:rPr lang="en-US" altLang="zh-CN" sz="2800" baseline="-25000">
                <a:latin typeface="Comic Sans MS" panose="030F0702030302020204" pitchFamily="66" charset="0"/>
                <a:ea typeface="黑体" panose="02010609060101010101" pitchFamily="49" charset="-122"/>
              </a:rPr>
              <a:t>G</a:t>
            </a:r>
            <a:r>
              <a:rPr lang="zh-CN" altLang="en-US" sz="2800">
                <a:latin typeface="Comic Sans MS" panose="030F0702030302020204" pitchFamily="66" charset="0"/>
                <a:ea typeface="黑体" panose="02010609060101010101" pitchFamily="49" charset="-122"/>
              </a:rPr>
              <a:t>亦等于</a:t>
            </a:r>
            <a:r>
              <a:rPr lang="en-US" altLang="zh-CN" sz="2800">
                <a:latin typeface="Comic Sans MS" panose="030F0702030302020204" pitchFamily="66" charset="0"/>
                <a:ea typeface="黑体" panose="02010609060101010101" pitchFamily="49" charset="-122"/>
              </a:rPr>
              <a:t>0</a:t>
            </a:r>
            <a:r>
              <a:rPr lang="zh-CN" altLang="en-US" sz="2800">
                <a:latin typeface="Comic Sans MS" panose="030F0702030302020204" pitchFamily="66" charset="0"/>
                <a:ea typeface="黑体" panose="02010609060101010101" pitchFamily="49" charset="-122"/>
              </a:rPr>
              <a:t>。于是我们称这一类群体为</a:t>
            </a:r>
            <a:r>
              <a:rPr lang="zh-CN" altLang="en-US" sz="2800">
                <a:solidFill>
                  <a:srgbClr val="FFFF00"/>
                </a:solidFill>
                <a:latin typeface="Comic Sans MS" panose="030F0702030302020204" pitchFamily="66" charset="0"/>
                <a:ea typeface="黑体" panose="02010609060101010101" pitchFamily="49" charset="-122"/>
              </a:rPr>
              <a:t>基因型一致的群体</a:t>
            </a:r>
            <a:r>
              <a:rPr lang="zh-CN" altLang="en-US" sz="2800">
                <a:latin typeface="Comic Sans MS" panose="030F0702030302020204" pitchFamily="66" charset="0"/>
                <a:ea typeface="黑体" panose="02010609060101010101" pitchFamily="49" charset="-122"/>
              </a:rPr>
              <a:t>，它们的表型方差就完全等于环境方差。     </a:t>
            </a:r>
            <a:endParaRPr lang="zh-CN" altLang="en-US" sz="3600">
              <a:latin typeface="Comic Sans MS" panose="030F0702030302020204" pitchFamily="66" charset="0"/>
              <a:ea typeface="黑体" panose="02010609060101010101" pitchFamily="49" charset="-122"/>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a:extLst>
              <a:ext uri="{FF2B5EF4-FFF2-40B4-BE49-F238E27FC236}">
                <a16:creationId xmlns:a16="http://schemas.microsoft.com/office/drawing/2014/main" id="{BDC44212-1F51-35A2-525A-29F85A1048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228600"/>
            <a:ext cx="88074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9" name="Picture 4">
            <a:extLst>
              <a:ext uri="{FF2B5EF4-FFF2-40B4-BE49-F238E27FC236}">
                <a16:creationId xmlns:a16="http://schemas.microsoft.com/office/drawing/2014/main" id="{4CBEDD7D-CDA4-1CEC-63DE-39C34BFAD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38" y="3651250"/>
            <a:ext cx="87693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F3592D9B-7C4D-A4EE-E1AC-A4AFA8850C16}"/>
              </a:ext>
            </a:extLst>
          </p:cNvPr>
          <p:cNvSpPr>
            <a:spLocks noGrp="1" noChangeArrowheads="1"/>
          </p:cNvSpPr>
          <p:nvPr>
            <p:ph type="title"/>
          </p:nvPr>
        </p:nvSpPr>
        <p:spPr/>
        <p:txBody>
          <a:bodyPr/>
          <a:lstStyle/>
          <a:p>
            <a:pPr algn="l"/>
            <a:r>
              <a:rPr lang="zh-CN" altLang="en-US" sz="3200">
                <a:solidFill>
                  <a:srgbClr val="FFFF00"/>
                </a:solidFill>
                <a:latin typeface="黑体" panose="02010609060101010101" pitchFamily="49" charset="-122"/>
                <a:ea typeface="黑体" panose="02010609060101010101" pitchFamily="49" charset="-122"/>
              </a:rPr>
              <a:t>估计狭义遗传率的方法</a:t>
            </a:r>
          </a:p>
        </p:txBody>
      </p:sp>
      <p:sp>
        <p:nvSpPr>
          <p:cNvPr id="61443" name="内容占位符 2">
            <a:extLst>
              <a:ext uri="{FF2B5EF4-FFF2-40B4-BE49-F238E27FC236}">
                <a16:creationId xmlns:a16="http://schemas.microsoft.com/office/drawing/2014/main" id="{705478F1-BE5C-7EE3-029F-28EC461C6495}"/>
              </a:ext>
            </a:extLst>
          </p:cNvPr>
          <p:cNvSpPr>
            <a:spLocks noGrp="1" noChangeArrowheads="1"/>
          </p:cNvSpPr>
          <p:nvPr>
            <p:ph idx="1"/>
          </p:nvPr>
        </p:nvSpPr>
        <p:spPr>
          <a:xfrm>
            <a:off x="533400" y="1219200"/>
            <a:ext cx="8229600" cy="4495800"/>
          </a:xfrm>
        </p:spPr>
        <p:txBody>
          <a:bodyPr/>
          <a:lstStyle/>
          <a:p>
            <a:pPr marL="0" indent="0">
              <a:lnSpc>
                <a:spcPts val="3400"/>
              </a:lnSpc>
              <a:spcBef>
                <a:spcPct val="0"/>
              </a:spcBef>
              <a:buFontTx/>
              <a:buNone/>
            </a:pPr>
            <a:r>
              <a:rPr lang="en-US" altLang="zh-CN"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ea typeface="黑体" panose="02010609060101010101" pitchFamily="49" charset="-122"/>
              </a:rPr>
              <a:t>通过亲子代表型值相关性</a:t>
            </a:r>
          </a:p>
          <a:p>
            <a:pPr marL="0" indent="0">
              <a:buFontTx/>
              <a:buNone/>
            </a:pPr>
            <a:endParaRPr lang="zh-CN" altLang="en-US" sz="2400">
              <a:latin typeface="Times New Roman" panose="02020603050405020304" pitchFamily="18" charset="0"/>
              <a:ea typeface="黑体" panose="02010609060101010101" pitchFamily="49" charset="-122"/>
            </a:endParaRPr>
          </a:p>
        </p:txBody>
      </p:sp>
      <p:sp>
        <p:nvSpPr>
          <p:cNvPr id="61444" name="Rectangle 2" descr="羊皮纸">
            <a:extLst>
              <a:ext uri="{FF2B5EF4-FFF2-40B4-BE49-F238E27FC236}">
                <a16:creationId xmlns:a16="http://schemas.microsoft.com/office/drawing/2014/main" id="{6C9B3DB4-8A64-5C25-1DCA-C7B37EF2B07C}"/>
              </a:ext>
            </a:extLst>
          </p:cNvPr>
          <p:cNvSpPr>
            <a:spLocks noChangeArrowheads="1"/>
          </p:cNvSpPr>
          <p:nvPr/>
        </p:nvSpPr>
        <p:spPr bwMode="auto">
          <a:xfrm>
            <a:off x="914400" y="1219200"/>
            <a:ext cx="72723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80000"/>
              </a:lnSpc>
              <a:spcBef>
                <a:spcPct val="50000"/>
              </a:spcBef>
              <a:buClrTx/>
              <a:buFontTx/>
              <a:buNone/>
            </a:pPr>
            <a:endParaRPr lang="zh-CN" altLang="en-US" sz="2400">
              <a:latin typeface="黑体" panose="02010609060101010101" pitchFamily="49" charset="-122"/>
              <a:ea typeface="黑体" panose="02010609060101010101" pitchFamily="49" charset="-122"/>
            </a:endParaRPr>
          </a:p>
        </p:txBody>
      </p:sp>
      <p:pic>
        <p:nvPicPr>
          <p:cNvPr id="61445" name="图片 1">
            <a:extLst>
              <a:ext uri="{FF2B5EF4-FFF2-40B4-BE49-F238E27FC236}">
                <a16:creationId xmlns:a16="http://schemas.microsoft.com/office/drawing/2014/main" id="{9DC65063-F9AB-5F0D-913C-04A34AB2984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60960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图片 2">
            <a:extLst>
              <a:ext uri="{FF2B5EF4-FFF2-40B4-BE49-F238E27FC236}">
                <a16:creationId xmlns:a16="http://schemas.microsoft.com/office/drawing/2014/main" id="{D90671B3-EB42-0652-B96F-DF245BE688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2400"/>
            <a:ext cx="6858000" cy="667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6F214179-EE51-D3F2-B77E-43089D6B2184}"/>
              </a:ext>
            </a:extLst>
          </p:cNvPr>
          <p:cNvSpPr>
            <a:spLocks noGrp="1" noChangeArrowheads="1"/>
          </p:cNvSpPr>
          <p:nvPr>
            <p:ph type="title"/>
          </p:nvPr>
        </p:nvSpPr>
        <p:spPr>
          <a:xfrm>
            <a:off x="3079750" y="228600"/>
            <a:ext cx="3810000" cy="855663"/>
          </a:xfrm>
        </p:spPr>
        <p:txBody>
          <a:bodyPr/>
          <a:lstStyle/>
          <a:p>
            <a:pPr algn="l"/>
            <a:r>
              <a:rPr lang="zh-CN" altLang="en-US" sz="3200">
                <a:solidFill>
                  <a:srgbClr val="FFFF00"/>
                </a:solidFill>
                <a:latin typeface="黑体" panose="02010609060101010101" pitchFamily="49" charset="-122"/>
                <a:ea typeface="黑体" panose="02010609060101010101" pitchFamily="49" charset="-122"/>
              </a:rPr>
              <a:t> 遗传率与育种 </a:t>
            </a:r>
          </a:p>
        </p:txBody>
      </p:sp>
      <p:sp>
        <p:nvSpPr>
          <p:cNvPr id="63491" name="内容占位符 2">
            <a:extLst>
              <a:ext uri="{FF2B5EF4-FFF2-40B4-BE49-F238E27FC236}">
                <a16:creationId xmlns:a16="http://schemas.microsoft.com/office/drawing/2014/main" id="{7A54BE41-3918-59FD-4E0E-F00601DBD165}"/>
              </a:ext>
            </a:extLst>
          </p:cNvPr>
          <p:cNvSpPr>
            <a:spLocks noGrp="1" noChangeArrowheads="1"/>
          </p:cNvSpPr>
          <p:nvPr>
            <p:ph idx="1"/>
          </p:nvPr>
        </p:nvSpPr>
        <p:spPr>
          <a:xfrm>
            <a:off x="533400" y="1219200"/>
            <a:ext cx="8229600" cy="4495800"/>
          </a:xfrm>
        </p:spPr>
        <p:txBody>
          <a:bodyPr/>
          <a:lstStyle/>
          <a:p>
            <a:pPr marL="0" indent="0">
              <a:lnSpc>
                <a:spcPts val="3400"/>
              </a:lnSpc>
              <a:spcBef>
                <a:spcPct val="0"/>
              </a:spcBef>
              <a:buFontTx/>
              <a:buNone/>
            </a:pPr>
            <a:r>
              <a:rPr lang="en-US" altLang="zh-CN" sz="2400">
                <a:latin typeface="Times New Roman" panose="02020603050405020304" pitchFamily="18" charset="0"/>
                <a:ea typeface="黑体" panose="02010609060101010101" pitchFamily="49" charset="-122"/>
              </a:rPr>
              <a:t> </a:t>
            </a:r>
            <a:r>
              <a:rPr lang="zh-CN" altLang="en-US" sz="2400">
                <a:latin typeface="Times New Roman" panose="02020603050405020304" pitchFamily="18" charset="0"/>
                <a:ea typeface="黑体" panose="02010609060101010101" pitchFamily="49" charset="-122"/>
              </a:rPr>
              <a:t> </a:t>
            </a:r>
          </a:p>
          <a:p>
            <a:pPr marL="0" indent="0">
              <a:buFontTx/>
              <a:buNone/>
            </a:pPr>
            <a:endParaRPr lang="zh-CN" altLang="en-US" sz="2400">
              <a:latin typeface="Times New Roman" panose="02020603050405020304" pitchFamily="18" charset="0"/>
              <a:ea typeface="黑体" panose="02010609060101010101" pitchFamily="49" charset="-122"/>
            </a:endParaRPr>
          </a:p>
        </p:txBody>
      </p:sp>
      <p:sp>
        <p:nvSpPr>
          <p:cNvPr id="63492" name="Rectangle 2" descr="羊皮纸">
            <a:extLst>
              <a:ext uri="{FF2B5EF4-FFF2-40B4-BE49-F238E27FC236}">
                <a16:creationId xmlns:a16="http://schemas.microsoft.com/office/drawing/2014/main" id="{CBEC5FA9-59E2-991E-5E77-2FC8450405D1}"/>
              </a:ext>
            </a:extLst>
          </p:cNvPr>
          <p:cNvSpPr>
            <a:spLocks noChangeArrowheads="1"/>
          </p:cNvSpPr>
          <p:nvPr/>
        </p:nvSpPr>
        <p:spPr bwMode="auto">
          <a:xfrm>
            <a:off x="914400" y="1219200"/>
            <a:ext cx="7272338"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80000"/>
              </a:lnSpc>
              <a:spcBef>
                <a:spcPct val="50000"/>
              </a:spcBef>
              <a:buClrTx/>
              <a:buFontTx/>
              <a:buNone/>
            </a:pPr>
            <a:endParaRPr lang="zh-CN" altLang="en-US" sz="2400">
              <a:latin typeface="黑体" panose="02010609060101010101" pitchFamily="49" charset="-122"/>
              <a:ea typeface="黑体" panose="02010609060101010101" pitchFamily="49" charset="-122"/>
            </a:endParaRPr>
          </a:p>
        </p:txBody>
      </p:sp>
      <p:pic>
        <p:nvPicPr>
          <p:cNvPr id="63493" name="图片 2">
            <a:extLst>
              <a:ext uri="{FF2B5EF4-FFF2-40B4-BE49-F238E27FC236}">
                <a16:creationId xmlns:a16="http://schemas.microsoft.com/office/drawing/2014/main" id="{B940E2E1-A326-FA48-6196-53EF7DE338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246188"/>
            <a:ext cx="4767263"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文本框 3">
            <a:extLst>
              <a:ext uri="{FF2B5EF4-FFF2-40B4-BE49-F238E27FC236}">
                <a16:creationId xmlns:a16="http://schemas.microsoft.com/office/drawing/2014/main" id="{F341856B-62BD-3E55-215E-9110E0FCAE45}"/>
              </a:ext>
            </a:extLst>
          </p:cNvPr>
          <p:cNvSpPr txBox="1">
            <a:spLocks noChangeArrowheads="1"/>
          </p:cNvSpPr>
          <p:nvPr/>
        </p:nvSpPr>
        <p:spPr bwMode="auto">
          <a:xfrm>
            <a:off x="5111750" y="1492250"/>
            <a:ext cx="345598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zh-CN" altLang="en-US" sz="2400">
                <a:latin typeface="黑体" panose="02010609060101010101" pitchFamily="49" charset="-122"/>
                <a:ea typeface="黑体" panose="02010609060101010101" pitchFamily="49" charset="-122"/>
              </a:rPr>
              <a:t>为培育更大的豆子，育种家选取超过平均值重量的豆子育种（上图黄色部分）。</a:t>
            </a:r>
            <a:endParaRPr lang="en-US" altLang="zh-CN" sz="2400">
              <a:latin typeface="黑体" panose="02010609060101010101" pitchFamily="49" charset="-122"/>
              <a:ea typeface="黑体" panose="02010609060101010101" pitchFamily="49" charset="-122"/>
            </a:endParaRPr>
          </a:p>
          <a:p>
            <a:endParaRPr lang="en-US" altLang="zh-CN" sz="2400">
              <a:latin typeface="黑体" panose="02010609060101010101" pitchFamily="49" charset="-122"/>
              <a:ea typeface="黑体" panose="02010609060101010101" pitchFamily="49" charset="-122"/>
            </a:endParaRPr>
          </a:p>
          <a:p>
            <a:r>
              <a:rPr lang="zh-CN" altLang="en-US" sz="2400">
                <a:latin typeface="黑体" panose="02010609060101010101" pitchFamily="49" charset="-122"/>
                <a:ea typeface="黑体" panose="02010609060101010101" pitchFamily="49" charset="-122"/>
              </a:rPr>
              <a:t>得到子代豆子。子代豆子平均重量高于亲代总体平均值。狭义遗传率越高，育种效果越好。</a:t>
            </a: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a:extLst>
              <a:ext uri="{FF2B5EF4-FFF2-40B4-BE49-F238E27FC236}">
                <a16:creationId xmlns:a16="http://schemas.microsoft.com/office/drawing/2014/main" id="{4EF43AF0-C797-C11C-1493-147AAAD62EC9}"/>
              </a:ext>
            </a:extLst>
          </p:cNvPr>
          <p:cNvSpPr>
            <a:spLocks noGrp="1" noChangeArrowheads="1"/>
          </p:cNvSpPr>
          <p:nvPr>
            <p:ph type="title"/>
          </p:nvPr>
        </p:nvSpPr>
        <p:spPr>
          <a:xfrm>
            <a:off x="1143000" y="304800"/>
            <a:ext cx="6934200" cy="839788"/>
          </a:xfrm>
        </p:spPr>
        <p:txBody>
          <a:bodyPr/>
          <a:lstStyle/>
          <a:p>
            <a:r>
              <a:rPr lang="en-US" altLang="zh-CN" sz="3200">
                <a:solidFill>
                  <a:srgbClr val="FFFF00"/>
                </a:solidFill>
                <a:latin typeface="黑体" panose="02010609060101010101" pitchFamily="49" charset="-122"/>
                <a:ea typeface="黑体" panose="02010609060101010101" pitchFamily="49" charset="-122"/>
              </a:rPr>
              <a:t>6.5 </a:t>
            </a:r>
            <a:r>
              <a:rPr lang="zh-CN" altLang="en-US" sz="3200">
                <a:solidFill>
                  <a:srgbClr val="FFFF00"/>
                </a:solidFill>
                <a:latin typeface="黑体" panose="02010609060101010101" pitchFamily="49" charset="-122"/>
                <a:ea typeface="黑体" panose="02010609060101010101" pitchFamily="49" charset="-122"/>
              </a:rPr>
              <a:t>　近亲繁殖与杂种优势</a:t>
            </a:r>
          </a:p>
        </p:txBody>
      </p:sp>
      <p:sp>
        <p:nvSpPr>
          <p:cNvPr id="64515" name="内容占位符 2">
            <a:extLst>
              <a:ext uri="{FF2B5EF4-FFF2-40B4-BE49-F238E27FC236}">
                <a16:creationId xmlns:a16="http://schemas.microsoft.com/office/drawing/2014/main" id="{BE2C9881-A026-D387-ABF1-9998767EE84C}"/>
              </a:ext>
            </a:extLst>
          </p:cNvPr>
          <p:cNvSpPr>
            <a:spLocks noGrp="1" noChangeArrowheads="1"/>
          </p:cNvSpPr>
          <p:nvPr>
            <p:ph idx="1"/>
          </p:nvPr>
        </p:nvSpPr>
        <p:spPr>
          <a:xfrm>
            <a:off x="304800" y="1752600"/>
            <a:ext cx="8382000" cy="4495800"/>
          </a:xfrm>
        </p:spPr>
        <p:txBody>
          <a:bodyPr/>
          <a:lstStyle/>
          <a:p>
            <a:pPr marL="0" indent="0">
              <a:lnSpc>
                <a:spcPts val="3400"/>
              </a:lnSpc>
              <a:spcBef>
                <a:spcPct val="0"/>
              </a:spcBef>
              <a:buFontTx/>
              <a:buNone/>
            </a:pPr>
            <a:r>
              <a:rPr lang="zh-CN" altLang="en-US" sz="2400">
                <a:solidFill>
                  <a:srgbClr val="FFFF00"/>
                </a:solidFill>
                <a:latin typeface="Times New Roman" panose="02020603050405020304" pitchFamily="18" charset="0"/>
                <a:ea typeface="黑体" panose="02010609060101010101" pitchFamily="49" charset="-122"/>
              </a:rPr>
              <a:t>异型交配</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nonassortative mating</a:t>
            </a:r>
            <a:r>
              <a:rPr lang="zh-CN" altLang="en-US" sz="2400">
                <a:latin typeface="Times New Roman" panose="02020603050405020304" pitchFamily="18" charset="0"/>
                <a:ea typeface="黑体" panose="02010609060101010101" pitchFamily="49" charset="-122"/>
              </a:rPr>
              <a:t>）：基因型不同的纯合子之间的交配。</a:t>
            </a:r>
            <a:endParaRPr lang="en-US" altLang="zh-CN" sz="2400">
              <a:latin typeface="Times New Roman" panose="02020603050405020304" pitchFamily="18" charset="0"/>
              <a:ea typeface="黑体" panose="02010609060101010101" pitchFamily="49" charset="-122"/>
            </a:endParaRPr>
          </a:p>
          <a:p>
            <a:pPr marL="0" indent="0">
              <a:lnSpc>
                <a:spcPts val="3400"/>
              </a:lnSpc>
              <a:spcBef>
                <a:spcPct val="0"/>
              </a:spcBef>
              <a:buFontTx/>
              <a:buNone/>
            </a:pPr>
            <a:r>
              <a:rPr lang="zh-CN" altLang="en-US" sz="2400">
                <a:solidFill>
                  <a:srgbClr val="FFFF00"/>
                </a:solidFill>
                <a:latin typeface="Times New Roman" panose="02020603050405020304" pitchFamily="18" charset="0"/>
                <a:ea typeface="黑体" panose="02010609060101010101" pitchFamily="49" charset="-122"/>
              </a:rPr>
              <a:t>同型交配</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assortative mating</a:t>
            </a:r>
            <a:r>
              <a:rPr lang="zh-CN" altLang="en-US" sz="2400">
                <a:latin typeface="Times New Roman" panose="02020603050405020304" pitchFamily="18" charset="0"/>
                <a:ea typeface="黑体" panose="02010609060101010101" pitchFamily="49" charset="-122"/>
              </a:rPr>
              <a:t>）：相同基因型之间的交配</a:t>
            </a:r>
            <a:endParaRPr lang="en-US" altLang="zh-CN" sz="2400">
              <a:latin typeface="Times New Roman" panose="02020603050405020304" pitchFamily="18" charset="0"/>
              <a:ea typeface="黑体" panose="02010609060101010101" pitchFamily="49" charset="-122"/>
            </a:endParaRPr>
          </a:p>
          <a:p>
            <a:pPr marL="0" indent="0">
              <a:lnSpc>
                <a:spcPts val="3400"/>
              </a:lnSpc>
              <a:spcBef>
                <a:spcPct val="0"/>
              </a:spcBef>
              <a:buFontTx/>
              <a:buNone/>
            </a:pPr>
            <a:r>
              <a:rPr lang="zh-CN" altLang="en-US" sz="2400">
                <a:solidFill>
                  <a:srgbClr val="FFFF00"/>
                </a:solidFill>
                <a:latin typeface="Times New Roman" panose="02020603050405020304" pitchFamily="18" charset="0"/>
                <a:ea typeface="黑体" panose="02010609060101010101" pitchFamily="49" charset="-122"/>
              </a:rPr>
              <a:t>近交</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inbreeding</a:t>
            </a:r>
            <a:r>
              <a:rPr lang="zh-CN" altLang="en-US" sz="2400">
                <a:latin typeface="Times New Roman" panose="02020603050405020304" pitchFamily="18" charset="0"/>
                <a:ea typeface="黑体" panose="02010609060101010101" pitchFamily="49" charset="-122"/>
              </a:rPr>
              <a:t>）：也称近亲繁殖或近亲婚配，是</a:t>
            </a:r>
            <a:r>
              <a:rPr lang="zh-CN" altLang="en-US" sz="2400">
                <a:solidFill>
                  <a:srgbClr val="FFFF00"/>
                </a:solidFill>
                <a:latin typeface="Times New Roman" panose="02020603050405020304" pitchFamily="18" charset="0"/>
                <a:ea typeface="黑体" panose="02010609060101010101" pitchFamily="49" charset="-122"/>
              </a:rPr>
              <a:t>有亲缘关系的个体相互交配，繁殖后代</a:t>
            </a:r>
            <a:r>
              <a:rPr lang="zh-CN" altLang="en-US" sz="2400">
                <a:latin typeface="Times New Roman" panose="02020603050405020304" pitchFamily="18" charset="0"/>
                <a:ea typeface="黑体" panose="02010609060101010101" pitchFamily="49" charset="-122"/>
              </a:rPr>
              <a:t>。近亲繁殖按亲缘关系的近、远程度一般可分为：全同胞（</a:t>
            </a:r>
            <a:r>
              <a:rPr lang="en-US" altLang="zh-CN" sz="2400">
                <a:latin typeface="Times New Roman" panose="02020603050405020304" pitchFamily="18" charset="0"/>
                <a:ea typeface="黑体" panose="02010609060101010101" pitchFamily="49" charset="-122"/>
              </a:rPr>
              <a:t>full-sib</a:t>
            </a:r>
            <a:r>
              <a:rPr lang="zh-CN" altLang="en-US" sz="2400">
                <a:latin typeface="Times New Roman" panose="02020603050405020304" pitchFamily="18" charset="0"/>
                <a:ea typeface="黑体" panose="02010609060101010101" pitchFamily="49" charset="-122"/>
              </a:rPr>
              <a:t>）（同父、母的兄妹）、半同胞（</a:t>
            </a:r>
            <a:r>
              <a:rPr lang="en-US" altLang="zh-CN" sz="2400">
                <a:latin typeface="Times New Roman" panose="02020603050405020304" pitchFamily="18" charset="0"/>
                <a:ea typeface="黑体" panose="02010609060101010101" pitchFamily="49" charset="-122"/>
              </a:rPr>
              <a:t>half-sib</a:t>
            </a:r>
            <a:r>
              <a:rPr lang="zh-CN" altLang="en-US" sz="2400">
                <a:latin typeface="Times New Roman" panose="02020603050405020304" pitchFamily="18" charset="0"/>
                <a:ea typeface="黑体" panose="02010609060101010101" pitchFamily="49" charset="-122"/>
              </a:rPr>
              <a:t>）［同父（或母）异母（或父）的兄妹］和表兄妹（</a:t>
            </a:r>
            <a:r>
              <a:rPr lang="en-US" altLang="zh-CN" sz="2400">
                <a:latin typeface="Times New Roman" panose="02020603050405020304" pitchFamily="18" charset="0"/>
                <a:ea typeface="黑体" panose="02010609060101010101" pitchFamily="49" charset="-122"/>
              </a:rPr>
              <a:t>first cousins</a:t>
            </a:r>
            <a:r>
              <a:rPr lang="zh-CN" altLang="en-US" sz="2400">
                <a:latin typeface="Times New Roman" panose="02020603050405020304" pitchFamily="18" charset="0"/>
                <a:ea typeface="黑体" panose="02010609060101010101" pitchFamily="49" charset="-122"/>
              </a:rPr>
              <a:t>）之间的交（婚）配。</a:t>
            </a:r>
            <a:endParaRPr lang="en-US" altLang="zh-CN" sz="2400">
              <a:latin typeface="Times New Roman" panose="02020603050405020304" pitchFamily="18" charset="0"/>
              <a:ea typeface="黑体" panose="02010609060101010101" pitchFamily="49" charset="-122"/>
            </a:endParaRPr>
          </a:p>
          <a:p>
            <a:pPr marL="0" indent="0">
              <a:lnSpc>
                <a:spcPts val="3400"/>
              </a:lnSpc>
              <a:spcBef>
                <a:spcPct val="0"/>
              </a:spcBef>
              <a:buFontTx/>
              <a:buNone/>
            </a:pPr>
            <a:r>
              <a:rPr lang="zh-CN" altLang="en-US" sz="2400">
                <a:solidFill>
                  <a:srgbClr val="FFFF00"/>
                </a:solidFill>
                <a:latin typeface="Times New Roman" panose="02020603050405020304" pitchFamily="18" charset="0"/>
                <a:ea typeface="黑体" panose="02010609060101010101" pitchFamily="49" charset="-122"/>
              </a:rPr>
              <a:t>自交</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selfing</a:t>
            </a:r>
            <a:r>
              <a:rPr lang="zh-CN" altLang="en-US" sz="2400">
                <a:latin typeface="Times New Roman" panose="02020603050405020304" pitchFamily="18" charset="0"/>
                <a:ea typeface="黑体" panose="02010609060101010101" pitchFamily="49" charset="-122"/>
              </a:rPr>
              <a:t>）：植物的自花授粉、动物的自体受精（</a:t>
            </a:r>
            <a:r>
              <a:rPr lang="en-US" altLang="zh-CN" sz="2400">
                <a:latin typeface="Times New Roman" panose="02020603050405020304" pitchFamily="18" charset="0"/>
                <a:ea typeface="黑体" panose="02010609060101010101" pitchFamily="49" charset="-122"/>
              </a:rPr>
              <a:t>self-fertilization</a:t>
            </a:r>
            <a:r>
              <a:rPr lang="zh-CN" altLang="en-US" sz="2400">
                <a:latin typeface="Times New Roman" panose="02020603050405020304" pitchFamily="18" charset="0"/>
                <a:ea typeface="黑体" panose="02010609060101010101" pitchFamily="49" charset="-122"/>
              </a:rPr>
              <a:t>），</a:t>
            </a:r>
            <a:r>
              <a:rPr lang="zh-CN" altLang="en-US" sz="2400">
                <a:solidFill>
                  <a:srgbClr val="FFFF00"/>
                </a:solidFill>
                <a:latin typeface="Times New Roman" panose="02020603050405020304" pitchFamily="18" charset="0"/>
                <a:ea typeface="黑体" panose="02010609060101010101" pitchFamily="49" charset="-122"/>
              </a:rPr>
              <a:t>自交是近亲繁殖中最极端的方式</a:t>
            </a:r>
            <a:r>
              <a:rPr lang="zh-CN" altLang="en-US" sz="2400">
                <a:latin typeface="Times New Roman" panose="02020603050405020304" pitchFamily="18" charset="0"/>
                <a:ea typeface="黑体" panose="02010609060101010101" pitchFamily="49" charset="-122"/>
              </a:rPr>
              <a:t>。</a:t>
            </a:r>
          </a:p>
        </p:txBody>
      </p:sp>
      <p:sp>
        <p:nvSpPr>
          <p:cNvPr id="64516" name="TextBox 3">
            <a:extLst>
              <a:ext uri="{FF2B5EF4-FFF2-40B4-BE49-F238E27FC236}">
                <a16:creationId xmlns:a16="http://schemas.microsoft.com/office/drawing/2014/main" id="{91D45221-D137-DDCA-8A24-AC8CECFED74C}"/>
              </a:ext>
            </a:extLst>
          </p:cNvPr>
          <p:cNvSpPr txBox="1">
            <a:spLocks noChangeArrowheads="1"/>
          </p:cNvSpPr>
          <p:nvPr/>
        </p:nvSpPr>
        <p:spPr bwMode="auto">
          <a:xfrm>
            <a:off x="228600" y="1141413"/>
            <a:ext cx="6477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1800">
                <a:solidFill>
                  <a:srgbClr val="FFFF00"/>
                </a:solidFill>
              </a:rPr>
              <a:t>   </a:t>
            </a:r>
            <a:r>
              <a:rPr lang="en-US" altLang="zh-CN" sz="2400">
                <a:solidFill>
                  <a:srgbClr val="FFFF00"/>
                </a:solidFill>
                <a:latin typeface="黑体" panose="02010609060101010101" pitchFamily="49" charset="-122"/>
                <a:ea typeface="黑体" panose="02010609060101010101" pitchFamily="49" charset="-122"/>
              </a:rPr>
              <a:t>6.5.1 </a:t>
            </a:r>
            <a:r>
              <a:rPr lang="zh-CN" altLang="en-US" sz="2400">
                <a:solidFill>
                  <a:srgbClr val="FFFF00"/>
                </a:solidFill>
                <a:latin typeface="黑体" panose="02010609060101010101" pitchFamily="49" charset="-122"/>
                <a:ea typeface="黑体" panose="02010609060101010101" pitchFamily="49" charset="-122"/>
              </a:rPr>
              <a:t>近交与杂交的遗传学效应</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C7F90122-11FA-9332-3FFA-1C1638705E02}"/>
              </a:ext>
            </a:extLst>
          </p:cNvPr>
          <p:cNvSpPr>
            <a:spLocks noGrp="1" noChangeArrowheads="1"/>
          </p:cNvSpPr>
          <p:nvPr>
            <p:ph idx="1"/>
          </p:nvPr>
        </p:nvSpPr>
        <p:spPr>
          <a:xfrm>
            <a:off x="533400" y="762000"/>
            <a:ext cx="8229600" cy="5486400"/>
          </a:xfrm>
        </p:spPr>
        <p:txBody>
          <a:bodyPr/>
          <a:lstStyle/>
          <a:p>
            <a:pPr marL="0" indent="0">
              <a:buFontTx/>
              <a:buNone/>
            </a:pPr>
            <a:r>
              <a:rPr lang="zh-CN" altLang="en-US" sz="2400">
                <a:solidFill>
                  <a:srgbClr val="FFFF00"/>
                </a:solidFill>
                <a:latin typeface="黑体" panose="02010609060101010101" pitchFamily="49" charset="-122"/>
                <a:ea typeface="黑体" panose="02010609060101010101" pitchFamily="49" charset="-122"/>
              </a:rPr>
              <a:t>（</a:t>
            </a:r>
            <a:r>
              <a:rPr lang="en-US" altLang="zh-CN" sz="2400">
                <a:solidFill>
                  <a:srgbClr val="FFFF00"/>
                </a:solidFill>
                <a:latin typeface="黑体" panose="02010609060101010101" pitchFamily="49" charset="-122"/>
                <a:ea typeface="黑体" panose="02010609060101010101" pitchFamily="49" charset="-122"/>
              </a:rPr>
              <a:t>1</a:t>
            </a:r>
            <a:r>
              <a:rPr lang="zh-CN" altLang="en-US" sz="2400">
                <a:solidFill>
                  <a:srgbClr val="FFFF00"/>
                </a:solidFill>
                <a:latin typeface="黑体" panose="02010609060101010101" pitchFamily="49" charset="-122"/>
                <a:ea typeface="黑体" panose="02010609060101010101" pitchFamily="49" charset="-122"/>
              </a:rPr>
              <a:t>）</a:t>
            </a:r>
            <a:r>
              <a:rPr lang="zh-CN" altLang="en-US" sz="2400">
                <a:solidFill>
                  <a:srgbClr val="FF0000"/>
                </a:solidFill>
                <a:latin typeface="黑体" panose="02010609060101010101" pitchFamily="49" charset="-122"/>
                <a:ea typeface="黑体" panose="02010609060101010101" pitchFamily="49" charset="-122"/>
              </a:rPr>
              <a:t>近交使基因纯合，杂交使基因杂合</a:t>
            </a:r>
            <a:endParaRPr lang="en-US" altLang="zh-CN" sz="2400">
              <a:solidFill>
                <a:srgbClr val="FF0000"/>
              </a:solidFill>
              <a:latin typeface="黑体" panose="02010609060101010101" pitchFamily="49" charset="-122"/>
              <a:ea typeface="黑体" panose="02010609060101010101" pitchFamily="49" charset="-122"/>
            </a:endParaRPr>
          </a:p>
          <a:p>
            <a:pPr marL="0" indent="0">
              <a:lnSpc>
                <a:spcPct val="150000"/>
              </a:lnSpc>
              <a:buFontTx/>
              <a:buNone/>
            </a:pPr>
            <a:r>
              <a:rPr lang="zh-CN" altLang="en-US" sz="2400">
                <a:latin typeface="黑体" panose="02010609060101010101" pitchFamily="49" charset="-122"/>
                <a:ea typeface="黑体" panose="02010609060101010101" pitchFamily="49" charset="-122"/>
              </a:rPr>
              <a:t>    以一对等位基因为例有</a:t>
            </a:r>
            <a:r>
              <a:rPr lang="en-US" altLang="zh-CN" sz="2400">
                <a:latin typeface="黑体" panose="02010609060101010101" pitchFamily="49" charset="-122"/>
                <a:ea typeface="黑体" panose="02010609060101010101" pitchFamily="49" charset="-122"/>
              </a:rPr>
              <a:t>3</a:t>
            </a:r>
            <a:r>
              <a:rPr lang="zh-CN" altLang="en-US" sz="2400">
                <a:latin typeface="黑体" panose="02010609060101010101" pitchFamily="49" charset="-122"/>
                <a:ea typeface="黑体" panose="02010609060101010101" pitchFamily="49" charset="-122"/>
              </a:rPr>
              <a:t>种交配类型：</a:t>
            </a:r>
            <a:endParaRPr lang="en-US" altLang="zh-CN" sz="2400">
              <a:latin typeface="黑体" panose="02010609060101010101" pitchFamily="49" charset="-122"/>
              <a:ea typeface="黑体" panose="02010609060101010101" pitchFamily="49" charset="-122"/>
            </a:endParaRPr>
          </a:p>
          <a:p>
            <a:pPr marL="0" indent="0">
              <a:lnSpc>
                <a:spcPct val="150000"/>
              </a:lnSpc>
              <a:buFontTx/>
              <a:buNone/>
            </a:pPr>
            <a:r>
              <a:rPr lang="en-US" altLang="zh-CN" sz="2400">
                <a:latin typeface="黑体" panose="02010609060101010101" pitchFamily="49" charset="-122"/>
                <a:ea typeface="黑体" panose="02010609060101010101" pitchFamily="49" charset="-122"/>
              </a:rPr>
              <a:t>         AA×AA</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aa×aa</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Aa×Aa</a:t>
            </a:r>
          </a:p>
          <a:p>
            <a:pPr marL="0" indent="0">
              <a:lnSpc>
                <a:spcPct val="150000"/>
              </a:lnSpc>
              <a:buFontTx/>
              <a:buNone/>
            </a:pPr>
            <a:r>
              <a:rPr lang="zh-CN" altLang="en-US" sz="2400">
                <a:latin typeface="黑体" panose="02010609060101010101" pitchFamily="49" charset="-122"/>
                <a:ea typeface="黑体" panose="02010609060101010101" pitchFamily="49" charset="-122"/>
              </a:rPr>
              <a:t>    在</a:t>
            </a:r>
            <a:r>
              <a:rPr lang="en-US" altLang="zh-CN" sz="2400">
                <a:latin typeface="黑体" panose="02010609060101010101" pitchFamily="49" charset="-122"/>
                <a:ea typeface="黑体" panose="02010609060101010101" pitchFamily="49" charset="-122"/>
              </a:rPr>
              <a:t>AA×AA</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aa×aa</a:t>
            </a:r>
            <a:r>
              <a:rPr lang="zh-CN" altLang="en-US" sz="2400">
                <a:latin typeface="黑体" panose="02010609060101010101" pitchFamily="49" charset="-122"/>
                <a:ea typeface="黑体" panose="02010609060101010101" pitchFamily="49" charset="-122"/>
              </a:rPr>
              <a:t>交配类型</a:t>
            </a:r>
            <a:r>
              <a:rPr lang="zh-CN" altLang="en-US" sz="2400">
                <a:latin typeface="黑体" panose="02010609060101010101" pitchFamily="49" charset="-122"/>
                <a:ea typeface="黑体" panose="02010609060101010101" pitchFamily="49" charset="-122"/>
                <a:sym typeface="Wingdings 3" panose="05040102010807070707" pitchFamily="18" charset="2"/>
              </a:rPr>
              <a:t>产生的</a:t>
            </a:r>
            <a:r>
              <a:rPr lang="zh-CN" altLang="en-US" sz="2400">
                <a:latin typeface="黑体" panose="02010609060101010101" pitchFamily="49" charset="-122"/>
                <a:ea typeface="黑体" panose="02010609060101010101" pitchFamily="49" charset="-122"/>
              </a:rPr>
              <a:t>子代的基因型（或表型）全部都是与亲本相同的</a:t>
            </a:r>
            <a:r>
              <a:rPr lang="zh-CN" altLang="en-US" sz="2400">
                <a:solidFill>
                  <a:srgbClr val="FFFF00"/>
                </a:solidFill>
                <a:latin typeface="黑体" panose="02010609060101010101" pitchFamily="49" charset="-122"/>
                <a:ea typeface="黑体" panose="02010609060101010101" pitchFamily="49" charset="-122"/>
              </a:rPr>
              <a:t>纯合体</a:t>
            </a:r>
            <a:r>
              <a:rPr lang="zh-CN" altLang="en-US" sz="2400">
                <a:latin typeface="黑体" panose="02010609060101010101" pitchFamily="49" charset="-122"/>
                <a:ea typeface="黑体" panose="02010609060101010101" pitchFamily="49" charset="-122"/>
              </a:rPr>
              <a:t>；</a:t>
            </a:r>
            <a:endParaRPr lang="en-US" altLang="zh-CN" sz="2400">
              <a:latin typeface="黑体" panose="02010609060101010101" pitchFamily="49" charset="-122"/>
              <a:ea typeface="黑体" panose="02010609060101010101" pitchFamily="49" charset="-122"/>
            </a:endParaRPr>
          </a:p>
          <a:p>
            <a:pPr marL="0" indent="0">
              <a:lnSpc>
                <a:spcPct val="150000"/>
              </a:lnSpc>
              <a:buFontTx/>
              <a:buNone/>
            </a:pP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第三种交配类型 </a:t>
            </a:r>
            <a:r>
              <a:rPr lang="en-US" altLang="zh-CN" sz="2400">
                <a:latin typeface="黑体" panose="02010609060101010101" pitchFamily="49" charset="-122"/>
                <a:ea typeface="黑体" panose="02010609060101010101" pitchFamily="49" charset="-122"/>
              </a:rPr>
              <a:t>Aa×Aa </a:t>
            </a:r>
            <a:r>
              <a:rPr lang="zh-CN" altLang="en-US" sz="2400">
                <a:latin typeface="黑体" panose="02010609060101010101" pitchFamily="49" charset="-122"/>
                <a:ea typeface="黑体" panose="02010609060101010101" pitchFamily="49" charset="-122"/>
              </a:rPr>
              <a:t>属于杂合体间的同型交配，其后代为</a:t>
            </a:r>
            <a:r>
              <a:rPr lang="en-US" altLang="zh-CN" sz="2400">
                <a:latin typeface="黑体" panose="02010609060101010101" pitchFamily="49" charset="-122"/>
                <a:ea typeface="黑体" panose="02010609060101010101" pitchFamily="49" charset="-122"/>
              </a:rPr>
              <a:t>1</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4AA +1</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2Aa +1</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4aa</a:t>
            </a:r>
            <a:r>
              <a:rPr lang="zh-CN" altLang="en-US" sz="2400">
                <a:latin typeface="黑体" panose="02010609060101010101" pitchFamily="49" charset="-122"/>
                <a:ea typeface="黑体" panose="02010609060101010101" pitchFamily="49" charset="-122"/>
              </a:rPr>
              <a:t>，经过</a:t>
            </a:r>
            <a:r>
              <a:rPr lang="en-US" altLang="zh-CN" sz="2400">
                <a:latin typeface="黑体" panose="02010609060101010101" pitchFamily="49" charset="-122"/>
                <a:ea typeface="黑体" panose="02010609060101010101" pitchFamily="49" charset="-122"/>
              </a:rPr>
              <a:t>n</a:t>
            </a:r>
            <a:r>
              <a:rPr lang="zh-CN" altLang="en-US" sz="2400">
                <a:latin typeface="黑体" panose="02010609060101010101" pitchFamily="49" charset="-122"/>
                <a:ea typeface="黑体" panose="02010609060101010101" pitchFamily="49" charset="-122"/>
              </a:rPr>
              <a:t>代连续的同型交配的过程和最终结果显示于表</a:t>
            </a:r>
            <a:r>
              <a:rPr lang="en-US" altLang="zh-CN" sz="2400">
                <a:latin typeface="黑体" panose="02010609060101010101" pitchFamily="49" charset="-122"/>
                <a:ea typeface="黑体" panose="02010609060101010101" pitchFamily="49" charset="-122"/>
              </a:rPr>
              <a:t>6-5</a:t>
            </a:r>
            <a:r>
              <a:rPr lang="zh-CN" altLang="en-US" sz="2400">
                <a:latin typeface="黑体" panose="02010609060101010101" pitchFamily="49" charset="-122"/>
                <a:ea typeface="黑体" panose="02010609060101010101" pitchFamily="49" charset="-122"/>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a:extLst>
              <a:ext uri="{FF2B5EF4-FFF2-40B4-BE49-F238E27FC236}">
                <a16:creationId xmlns:a16="http://schemas.microsoft.com/office/drawing/2014/main" id="{72A8772A-DC16-38C5-B8DF-F72142924D43}"/>
              </a:ext>
            </a:extLst>
          </p:cNvPr>
          <p:cNvSpPr>
            <a:spLocks noGrp="1" noChangeArrowheads="1"/>
          </p:cNvSpPr>
          <p:nvPr>
            <p:ph type="title"/>
          </p:nvPr>
        </p:nvSpPr>
        <p:spPr/>
        <p:txBody>
          <a:bodyPr/>
          <a:lstStyle/>
          <a:p>
            <a:endParaRPr lang="zh-CN" altLang="en-US"/>
          </a:p>
        </p:txBody>
      </p:sp>
      <p:sp>
        <p:nvSpPr>
          <p:cNvPr id="66563" name="内容占位符 2">
            <a:extLst>
              <a:ext uri="{FF2B5EF4-FFF2-40B4-BE49-F238E27FC236}">
                <a16:creationId xmlns:a16="http://schemas.microsoft.com/office/drawing/2014/main" id="{4AF10A4A-4899-EA88-504F-685D81909D23}"/>
              </a:ext>
            </a:extLst>
          </p:cNvPr>
          <p:cNvSpPr>
            <a:spLocks noGrp="1" noChangeArrowheads="1"/>
          </p:cNvSpPr>
          <p:nvPr>
            <p:ph idx="1"/>
          </p:nvPr>
        </p:nvSpPr>
        <p:spPr>
          <a:xfrm>
            <a:off x="261938" y="4495800"/>
            <a:ext cx="8620125" cy="1905000"/>
          </a:xfrm>
        </p:spPr>
        <p:txBody>
          <a:bodyPr/>
          <a:lstStyle/>
          <a:p>
            <a:pPr marL="0" indent="0">
              <a:buFontTx/>
              <a:buNone/>
            </a:pPr>
            <a:r>
              <a:rPr lang="zh-CN" altLang="en-US" sz="2000">
                <a:latin typeface="Times New Roman" panose="02020603050405020304" pitchFamily="18" charset="0"/>
                <a:ea typeface="黑体" panose="02010609060101010101" pitchFamily="49" charset="-122"/>
              </a:rPr>
              <a:t>表</a:t>
            </a:r>
            <a:r>
              <a:rPr lang="en-US" altLang="zh-CN" sz="2000">
                <a:latin typeface="Times New Roman" panose="02020603050405020304" pitchFamily="18" charset="0"/>
                <a:ea typeface="黑体" panose="02010609060101010101" pitchFamily="49" charset="-122"/>
              </a:rPr>
              <a:t>6-5</a:t>
            </a:r>
            <a:r>
              <a:rPr lang="zh-CN" altLang="en-US" sz="2000">
                <a:latin typeface="Times New Roman" panose="02020603050405020304" pitchFamily="18" charset="0"/>
                <a:ea typeface="黑体" panose="02010609060101010101" pitchFamily="49" charset="-122"/>
              </a:rPr>
              <a:t>显示：</a:t>
            </a:r>
            <a:endParaRPr lang="en-US" altLang="zh-CN" sz="2000">
              <a:latin typeface="Times New Roman" panose="02020603050405020304" pitchFamily="18" charset="0"/>
              <a:ea typeface="黑体" panose="02010609060101010101" pitchFamily="49" charset="-122"/>
            </a:endParaRPr>
          </a:p>
          <a:p>
            <a:pPr marL="0" indent="0">
              <a:lnSpc>
                <a:spcPts val="3000"/>
              </a:lnSpc>
              <a:spcBef>
                <a:spcPct val="0"/>
              </a:spcBef>
              <a:buFontTx/>
              <a:buNone/>
            </a:pPr>
            <a:r>
              <a:rPr lang="zh-CN" altLang="en-US" sz="2000">
                <a:latin typeface="Times New Roman" panose="02020603050405020304" pitchFamily="18" charset="0"/>
                <a:ea typeface="黑体" panose="02010609060101010101" pitchFamily="49" charset="-122"/>
              </a:rPr>
              <a:t>     ① 群体中</a:t>
            </a:r>
            <a:r>
              <a:rPr lang="en-US" altLang="zh-CN" sz="2000">
                <a:latin typeface="Times New Roman" panose="02020603050405020304" pitchFamily="18" charset="0"/>
                <a:ea typeface="黑体" panose="02010609060101010101" pitchFamily="49" charset="-122"/>
              </a:rPr>
              <a:t>Aa</a:t>
            </a:r>
            <a:r>
              <a:rPr lang="zh-CN" altLang="en-US" sz="2000">
                <a:latin typeface="Times New Roman" panose="02020603050405020304" pitchFamily="18" charset="0"/>
                <a:ea typeface="黑体" panose="02010609060101010101" pitchFamily="49" charset="-122"/>
              </a:rPr>
              <a:t>的基因型频率按</a:t>
            </a:r>
            <a:r>
              <a:rPr lang="en-US" altLang="zh-CN" sz="2000">
                <a:latin typeface="Times New Roman" panose="02020603050405020304" pitchFamily="18" charset="0"/>
                <a:ea typeface="黑体" panose="02010609060101010101" pitchFamily="49" charset="-122"/>
              </a:rPr>
              <a:t>H</a:t>
            </a:r>
            <a:r>
              <a:rPr lang="en-US" altLang="zh-CN" sz="2000" baseline="-25000">
                <a:latin typeface="Times New Roman" panose="02020603050405020304" pitchFamily="18" charset="0"/>
                <a:ea typeface="黑体" panose="02010609060101010101" pitchFamily="49" charset="-122"/>
              </a:rPr>
              <a:t>n</a:t>
            </a:r>
            <a:r>
              <a:rPr lang="zh-CN" altLang="en-US" sz="2000">
                <a:latin typeface="Times New Roman" panose="02020603050405020304" pitchFamily="18" charset="0"/>
                <a:ea typeface="黑体" panose="02010609060101010101" pitchFamily="49" charset="-122"/>
              </a:rPr>
              <a:t>＝ </a:t>
            </a:r>
            <a:r>
              <a:rPr lang="en-US" altLang="zh-CN" sz="2000">
                <a:latin typeface="Times New Roman" panose="02020603050405020304" pitchFamily="18" charset="0"/>
                <a:ea typeface="黑体" panose="02010609060101010101" pitchFamily="49" charset="-122"/>
              </a:rPr>
              <a:t>1</a:t>
            </a:r>
            <a:r>
              <a:rPr lang="zh-CN" altLang="en-US" sz="2000">
                <a:latin typeface="Times New Roman" panose="02020603050405020304" pitchFamily="18" charset="0"/>
                <a:ea typeface="黑体" panose="02010609060101010101" pitchFamily="49" charset="-122"/>
              </a:rPr>
              <a:t>／ </a:t>
            </a:r>
            <a:r>
              <a:rPr lang="en-US" altLang="zh-CN" sz="2000">
                <a:latin typeface="Times New Roman" panose="02020603050405020304" pitchFamily="18" charset="0"/>
                <a:ea typeface="黑体" panose="02010609060101010101" pitchFamily="49" charset="-122"/>
              </a:rPr>
              <a:t>2</a:t>
            </a:r>
            <a:r>
              <a:rPr lang="en-US" altLang="zh-CN" sz="2000" baseline="30000">
                <a:latin typeface="Times New Roman" panose="02020603050405020304" pitchFamily="18" charset="0"/>
                <a:ea typeface="黑体" panose="02010609060101010101" pitchFamily="49" charset="-122"/>
              </a:rPr>
              <a:t>n</a:t>
            </a:r>
            <a:r>
              <a:rPr lang="zh-CN" altLang="en-US" sz="2000">
                <a:latin typeface="Times New Roman" panose="02020603050405020304" pitchFamily="18" charset="0"/>
                <a:ea typeface="黑体" panose="02010609060101010101" pitchFamily="49" charset="-122"/>
              </a:rPr>
              <a:t>的规律每代减少前一代的</a:t>
            </a:r>
            <a:r>
              <a:rPr lang="en-US" altLang="zh-CN" sz="2000">
                <a:latin typeface="Times New Roman" panose="02020603050405020304" pitchFamily="18" charset="0"/>
                <a:ea typeface="黑体" panose="02010609060101010101" pitchFamily="49" charset="-122"/>
              </a:rPr>
              <a:t>1</a:t>
            </a:r>
            <a:r>
              <a:rPr lang="zh-CN" altLang="en-US" sz="2000">
                <a:latin typeface="Times New Roman" panose="02020603050405020304" pitchFamily="18" charset="0"/>
                <a:ea typeface="黑体" panose="02010609060101010101" pitchFamily="49" charset="-122"/>
              </a:rPr>
              <a:t>／ </a:t>
            </a:r>
            <a:r>
              <a:rPr lang="en-US" altLang="zh-CN" sz="2000">
                <a:latin typeface="Times New Roman" panose="02020603050405020304" pitchFamily="18" charset="0"/>
                <a:ea typeface="黑体" panose="02010609060101010101" pitchFamily="49" charset="-122"/>
              </a:rPr>
              <a:t>2</a:t>
            </a:r>
            <a:r>
              <a:rPr lang="zh-CN" altLang="en-US" sz="2000">
                <a:latin typeface="Times New Roman" panose="02020603050405020304" pitchFamily="18" charset="0"/>
                <a:ea typeface="黑体" panose="02010609060101010101" pitchFamily="49" charset="-122"/>
              </a:rPr>
              <a:t>而迅速递减，其极限值为</a:t>
            </a:r>
            <a:r>
              <a:rPr lang="en-US" altLang="zh-CN" sz="2000">
                <a:latin typeface="Times New Roman" panose="02020603050405020304" pitchFamily="18" charset="0"/>
                <a:ea typeface="黑体" panose="02010609060101010101" pitchFamily="49" charset="-122"/>
              </a:rPr>
              <a:t>0</a:t>
            </a:r>
            <a:br>
              <a:rPr lang="en-US" altLang="zh-CN" sz="2000">
                <a:latin typeface="Times New Roman" panose="02020603050405020304" pitchFamily="18" charset="0"/>
                <a:ea typeface="黑体" panose="02010609060101010101" pitchFamily="49" charset="-122"/>
              </a:rPr>
            </a:br>
            <a:r>
              <a:rPr lang="en-US" altLang="zh-CN" sz="2000">
                <a:latin typeface="Times New Roman" panose="02020603050405020304" pitchFamily="18" charset="0"/>
                <a:ea typeface="黑体" panose="02010609060101010101" pitchFamily="49" charset="-122"/>
              </a:rPr>
              <a:t>    ② </a:t>
            </a:r>
            <a:r>
              <a:rPr lang="zh-CN" altLang="en-US" sz="2000">
                <a:latin typeface="Times New Roman" panose="02020603050405020304" pitchFamily="18" charset="0"/>
                <a:ea typeface="黑体" panose="02010609060101010101" pitchFamily="49" charset="-122"/>
              </a:rPr>
              <a:t>同型交配群体中纯合体基因型频率每代都有增加</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其频率各占</a:t>
            </a:r>
            <a:r>
              <a:rPr lang="en-US" altLang="zh-CN" sz="2000">
                <a:latin typeface="Times New Roman" panose="02020603050405020304" pitchFamily="18" charset="0"/>
                <a:ea typeface="黑体" panose="02010609060101010101" pitchFamily="49" charset="-122"/>
              </a:rPr>
              <a:t>1</a:t>
            </a:r>
            <a:r>
              <a:rPr lang="zh-CN" altLang="en-US" sz="2000">
                <a:latin typeface="Times New Roman" panose="02020603050405020304" pitchFamily="18" charset="0"/>
                <a:ea typeface="黑体" panose="02010609060101010101" pitchFamily="49" charset="-122"/>
              </a:rPr>
              <a:t>／ </a:t>
            </a:r>
            <a:r>
              <a:rPr lang="en-US" altLang="zh-CN" sz="2000">
                <a:latin typeface="Times New Roman" panose="02020603050405020304" pitchFamily="18" charset="0"/>
                <a:ea typeface="黑体" panose="02010609060101010101" pitchFamily="49" charset="-122"/>
              </a:rPr>
              <a:t>2</a:t>
            </a:r>
            <a:br>
              <a:rPr lang="en-US" altLang="zh-CN" sz="2000">
                <a:latin typeface="Times New Roman" panose="02020603050405020304" pitchFamily="18" charset="0"/>
                <a:ea typeface="黑体" panose="02010609060101010101" pitchFamily="49" charset="-122"/>
              </a:rPr>
            </a:br>
            <a:r>
              <a:rPr lang="en-US" altLang="zh-CN" sz="2000">
                <a:latin typeface="Times New Roman" panose="02020603050405020304" pitchFamily="18" charset="0"/>
                <a:ea typeface="黑体" panose="02010609060101010101" pitchFamily="49" charset="-122"/>
              </a:rPr>
              <a:t>    ③ </a:t>
            </a:r>
            <a:r>
              <a:rPr lang="zh-CN" altLang="en-US" sz="2000">
                <a:latin typeface="Times New Roman" panose="02020603050405020304" pitchFamily="18" charset="0"/>
                <a:ea typeface="黑体" panose="02010609060101010101" pitchFamily="49" charset="-122"/>
              </a:rPr>
              <a:t>完全同型交配的群体中的基因频率并没有改变</a:t>
            </a:r>
            <a:br>
              <a:rPr lang="zh-CN" altLang="en-US" sz="2000">
                <a:latin typeface="Times New Roman" panose="02020603050405020304" pitchFamily="18" charset="0"/>
                <a:ea typeface="黑体" panose="02010609060101010101" pitchFamily="49" charset="-122"/>
              </a:rPr>
            </a:br>
            <a:endParaRPr lang="zh-CN" altLang="en-US" sz="2000">
              <a:latin typeface="Times New Roman" panose="02020603050405020304" pitchFamily="18" charset="0"/>
              <a:ea typeface="黑体" panose="02010609060101010101" pitchFamily="49" charset="-122"/>
            </a:endParaRPr>
          </a:p>
        </p:txBody>
      </p:sp>
      <p:pic>
        <p:nvPicPr>
          <p:cNvPr id="66564" name="Picture 2">
            <a:extLst>
              <a:ext uri="{FF2B5EF4-FFF2-40B4-BE49-F238E27FC236}">
                <a16:creationId xmlns:a16="http://schemas.microsoft.com/office/drawing/2014/main" id="{78FB7825-C81A-D97E-8EDE-908CBB394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8" y="76200"/>
            <a:ext cx="86201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5" name="Picture 5">
            <a:extLst>
              <a:ext uri="{FF2B5EF4-FFF2-40B4-BE49-F238E27FC236}">
                <a16:creationId xmlns:a16="http://schemas.microsoft.com/office/drawing/2014/main" id="{DFF25EFC-53D5-0F83-93E0-745AB54C7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71600"/>
            <a:ext cx="457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6" name="Picture 6">
            <a:extLst>
              <a:ext uri="{FF2B5EF4-FFF2-40B4-BE49-F238E27FC236}">
                <a16:creationId xmlns:a16="http://schemas.microsoft.com/office/drawing/2014/main" id="{D46B158F-6FDC-1CBF-8ABB-61B616A6D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295400"/>
            <a:ext cx="20796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a:extLst>
              <a:ext uri="{FF2B5EF4-FFF2-40B4-BE49-F238E27FC236}">
                <a16:creationId xmlns:a16="http://schemas.microsoft.com/office/drawing/2014/main" id="{829E2DAA-7545-C492-F72D-F6520A51B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1385888"/>
            <a:ext cx="457200" cy="259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8">
            <a:extLst>
              <a:ext uri="{FF2B5EF4-FFF2-40B4-BE49-F238E27FC236}">
                <a16:creationId xmlns:a16="http://schemas.microsoft.com/office/drawing/2014/main" id="{D6CFB950-B070-AC31-E29E-D01BA2AA4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313" y="1295400"/>
            <a:ext cx="20637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9">
            <a:extLst>
              <a:ext uri="{FF2B5EF4-FFF2-40B4-BE49-F238E27FC236}">
                <a16:creationId xmlns:a16="http://schemas.microsoft.com/office/drawing/2014/main" id="{98B1D605-2A97-6196-BA42-6BAE514F3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371600"/>
            <a:ext cx="457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0" name="Picture 10">
            <a:extLst>
              <a:ext uri="{FF2B5EF4-FFF2-40B4-BE49-F238E27FC236}">
                <a16:creationId xmlns:a16="http://schemas.microsoft.com/office/drawing/2014/main" id="{9F739400-D68A-5BF7-9D7E-D4C0C13B2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738" y="1295400"/>
            <a:ext cx="206375"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D9943DBF-ECE8-0507-3CD8-A4A78771EA58}"/>
              </a:ext>
            </a:extLst>
          </p:cNvPr>
          <p:cNvSpPr>
            <a:spLocks noGrp="1" noChangeArrowheads="1"/>
          </p:cNvSpPr>
          <p:nvPr>
            <p:ph idx="1"/>
          </p:nvPr>
        </p:nvSpPr>
        <p:spPr>
          <a:xfrm>
            <a:off x="457200" y="533400"/>
            <a:ext cx="8382000" cy="6096000"/>
          </a:xfrm>
        </p:spPr>
        <p:txBody>
          <a:bodyPr/>
          <a:lstStyle/>
          <a:p>
            <a:pPr marL="0" indent="0">
              <a:lnSpc>
                <a:spcPct val="110000"/>
              </a:lnSpc>
              <a:spcBef>
                <a:spcPct val="15000"/>
              </a:spcBef>
              <a:buFontTx/>
              <a:buNone/>
              <a:tabLst>
                <a:tab pos="95250" algn="l"/>
                <a:tab pos="536575" algn="l"/>
                <a:tab pos="803275" algn="l"/>
              </a:tabLst>
            </a:pPr>
            <a:r>
              <a:rPr lang="en-US" altLang="zh-CN" sz="2400" b="1">
                <a:latin typeface="宋体" panose="02010600030101010101" pitchFamily="2" charset="-122"/>
              </a:rPr>
              <a:t>           </a:t>
            </a:r>
            <a:r>
              <a:rPr lang="zh-CN" altLang="en-US" sz="2400">
                <a:latin typeface="Comic Sans MS" panose="030F0702030302020204" pitchFamily="66" charset="0"/>
                <a:ea typeface="黑体" panose="02010609060101010101" pitchFamily="49" charset="-122"/>
              </a:rPr>
              <a:t>他研究后进一步发现：</a:t>
            </a:r>
          </a:p>
          <a:p>
            <a:pPr marL="0" indent="0">
              <a:lnSpc>
                <a:spcPct val="120000"/>
              </a:lnSpc>
              <a:buFontTx/>
              <a:buNone/>
              <a:tabLst>
                <a:tab pos="95250" algn="l"/>
                <a:tab pos="536575" algn="l"/>
                <a:tab pos="803275" algn="l"/>
              </a:tabLst>
            </a:pPr>
            <a:r>
              <a:rPr lang="zh-CN" altLang="en-US" sz="2400">
                <a:latin typeface="Comic Sans MS" panose="030F0702030302020204" pitchFamily="66" charset="0"/>
                <a:ea typeface="黑体" panose="02010609060101010101" pitchFamily="49" charset="-122"/>
              </a:rPr>
              <a:t>① 在小麦和燕麦中，有</a:t>
            </a:r>
            <a:r>
              <a:rPr lang="en-US" altLang="zh-CN" sz="2400">
                <a:latin typeface="Comic Sans MS" panose="030F0702030302020204" pitchFamily="66" charset="0"/>
                <a:ea typeface="黑体" panose="02010609060101010101" pitchFamily="49" charset="-122"/>
              </a:rPr>
              <a:t>3</a:t>
            </a:r>
            <a:r>
              <a:rPr lang="zh-CN" altLang="en-US" sz="2400">
                <a:latin typeface="Comic Sans MS" panose="030F0702030302020204" pitchFamily="66" charset="0"/>
                <a:ea typeface="黑体" panose="02010609060101010101" pitchFamily="49" charset="-122"/>
              </a:rPr>
              <a:t>对与种皮颜色有关的、种类不同但作用相同的基因，这</a:t>
            </a:r>
            <a:r>
              <a:rPr lang="en-US" altLang="zh-CN" sz="2400">
                <a:latin typeface="Comic Sans MS" panose="030F0702030302020204" pitchFamily="66" charset="0"/>
                <a:ea typeface="黑体" panose="02010609060101010101" pitchFamily="49" charset="-122"/>
              </a:rPr>
              <a:t>3</a:t>
            </a:r>
            <a:r>
              <a:rPr lang="zh-CN" altLang="en-US" sz="2400">
                <a:latin typeface="Comic Sans MS" panose="030F0702030302020204" pitchFamily="66" charset="0"/>
                <a:ea typeface="黑体" panose="02010609060101010101" pitchFamily="49" charset="-122"/>
              </a:rPr>
              <a:t>对基因中的任何一对在单独分离时都出现</a:t>
            </a:r>
            <a:r>
              <a:rPr lang="en-US" altLang="zh-CN" sz="2400">
                <a:latin typeface="Comic Sans MS" panose="030F0702030302020204" pitchFamily="66" charset="0"/>
                <a:ea typeface="黑体" panose="02010609060101010101" pitchFamily="49" charset="-122"/>
              </a:rPr>
              <a:t>3</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4:1</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4</a:t>
            </a:r>
            <a:r>
              <a:rPr lang="zh-CN" altLang="en-US" sz="2400">
                <a:latin typeface="Comic Sans MS" panose="030F0702030302020204" pitchFamily="66" charset="0"/>
                <a:ea typeface="黑体" panose="02010609060101010101" pitchFamily="49" charset="-122"/>
              </a:rPr>
              <a:t>的比率，而</a:t>
            </a:r>
            <a:r>
              <a:rPr lang="en-US" altLang="zh-CN" sz="2400">
                <a:latin typeface="Comic Sans MS" panose="030F0702030302020204" pitchFamily="66" charset="0"/>
                <a:ea typeface="黑体" panose="02010609060101010101" pitchFamily="49" charset="-122"/>
              </a:rPr>
              <a:t>3</a:t>
            </a:r>
            <a:r>
              <a:rPr lang="zh-CN" altLang="en-US" sz="2400">
                <a:latin typeface="Comic Sans MS" panose="030F0702030302020204" pitchFamily="66" charset="0"/>
                <a:ea typeface="黑体" panose="02010609060101010101" pitchFamily="49" charset="-122"/>
              </a:rPr>
              <a:t>对基因同时分离时，则产生</a:t>
            </a:r>
            <a:r>
              <a:rPr lang="en-US" altLang="zh-CN" sz="2400">
                <a:latin typeface="Comic Sans MS" panose="030F0702030302020204" pitchFamily="66" charset="0"/>
                <a:ea typeface="黑体" panose="02010609060101010101" pitchFamily="49" charset="-122"/>
              </a:rPr>
              <a:t>63</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64:1</a:t>
            </a:r>
            <a:r>
              <a:rPr lang="zh-CN" altLang="en-US" sz="2400">
                <a:latin typeface="Comic Sans MS" panose="030F0702030302020204" pitchFamily="66" charset="0"/>
                <a:ea typeface="黑体" panose="02010609060101010101" pitchFamily="49" charset="-122"/>
              </a:rPr>
              <a:t>／</a:t>
            </a:r>
            <a:r>
              <a:rPr lang="en-US" altLang="zh-CN" sz="2400">
                <a:latin typeface="Comic Sans MS" panose="030F0702030302020204" pitchFamily="66" charset="0"/>
                <a:ea typeface="黑体" panose="02010609060101010101" pitchFamily="49" charset="-122"/>
              </a:rPr>
              <a:t>64</a:t>
            </a:r>
            <a:r>
              <a:rPr lang="zh-CN" altLang="en-US" sz="2400">
                <a:latin typeface="Comic Sans MS" panose="030F0702030302020204" pitchFamily="66" charset="0"/>
                <a:ea typeface="黑体" panose="02010609060101010101" pitchFamily="49" charset="-122"/>
              </a:rPr>
              <a:t>的比率。</a:t>
            </a:r>
          </a:p>
          <a:p>
            <a:pPr marL="0" indent="0">
              <a:lnSpc>
                <a:spcPct val="120000"/>
              </a:lnSpc>
              <a:buFontTx/>
              <a:buNone/>
              <a:tabLst>
                <a:tab pos="95250" algn="l"/>
                <a:tab pos="536575" algn="l"/>
                <a:tab pos="803275" algn="l"/>
              </a:tabLst>
            </a:pPr>
            <a:r>
              <a:rPr lang="zh-CN" altLang="en-US" sz="2400">
                <a:latin typeface="Comic Sans MS" panose="030F0702030302020204" pitchFamily="66" charset="0"/>
                <a:ea typeface="黑体" panose="02010609060101010101" pitchFamily="49" charset="-122"/>
              </a:rPr>
              <a:t> ② 上述的杂交在</a:t>
            </a:r>
            <a:r>
              <a:rPr lang="en-US" altLang="zh-CN" sz="2400">
                <a:latin typeface="Comic Sans MS" panose="030F0702030302020204" pitchFamily="66" charset="0"/>
                <a:ea typeface="黑体" panose="02010609060101010101" pitchFamily="49" charset="-122"/>
              </a:rPr>
              <a:t>F</a:t>
            </a:r>
            <a:r>
              <a:rPr lang="en-US" altLang="zh-CN" sz="2400" baseline="-25000">
                <a:latin typeface="Comic Sans MS" panose="030F0702030302020204" pitchFamily="66" charset="0"/>
                <a:ea typeface="黑体" panose="02010609060101010101" pitchFamily="49" charset="-122"/>
              </a:rPr>
              <a:t>2</a:t>
            </a:r>
            <a:r>
              <a:rPr lang="zh-CN" altLang="en-US" sz="2400">
                <a:latin typeface="Comic Sans MS" panose="030F0702030302020204" pitchFamily="66" charset="0"/>
                <a:ea typeface="黑体" panose="02010609060101010101" pitchFamily="49" charset="-122"/>
              </a:rPr>
              <a:t>的红色籽粒中又呈现各种程度的差异，按红色的程度又可人为地分为：</a:t>
            </a:r>
          </a:p>
          <a:p>
            <a:pPr marL="0" indent="0">
              <a:lnSpc>
                <a:spcPct val="120000"/>
              </a:lnSpc>
              <a:buFontTx/>
              <a:buNone/>
              <a:tabLst>
                <a:tab pos="95250" algn="l"/>
                <a:tab pos="536575" algn="l"/>
                <a:tab pos="803275" algn="l"/>
              </a:tabLst>
            </a:pPr>
            <a:r>
              <a:rPr lang="zh-CN" altLang="en-US" sz="2400">
                <a:latin typeface="Comic Sans MS" panose="030F0702030302020204" pitchFamily="66" charset="0"/>
                <a:ea typeface="黑体" panose="02010609060101010101" pitchFamily="49" charset="-122"/>
              </a:rPr>
              <a:t>　</a:t>
            </a:r>
            <a:r>
              <a:rPr lang="zh-CN" altLang="en-US" sz="2000">
                <a:latin typeface="Comic Sans MS" panose="030F0702030302020204" pitchFamily="66" charset="0"/>
                <a:ea typeface="黑体" panose="02010609060101010101" pitchFamily="49" charset="-122"/>
              </a:rPr>
              <a:t>在</a:t>
            </a:r>
            <a:r>
              <a:rPr lang="en-US" altLang="zh-CN" sz="2000">
                <a:latin typeface="Comic Sans MS" panose="030F0702030302020204" pitchFamily="66" charset="0"/>
                <a:ea typeface="黑体" panose="02010609060101010101" pitchFamily="49" charset="-122"/>
              </a:rPr>
              <a:t>A</a:t>
            </a:r>
            <a:r>
              <a:rPr lang="zh-CN" altLang="en-US" sz="2000">
                <a:latin typeface="Comic Sans MS" panose="030F0702030302020204" pitchFamily="66" charset="0"/>
                <a:ea typeface="黑体" panose="02010609060101010101" pitchFamily="49" charset="-122"/>
              </a:rPr>
              <a:t>中：</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4 </a:t>
            </a:r>
            <a:r>
              <a:rPr lang="zh-CN" altLang="en-US" sz="2000">
                <a:latin typeface="Comic Sans MS" panose="030F0702030302020204" pitchFamily="66" charset="0"/>
                <a:ea typeface="黑体" panose="02010609060101010101" pitchFamily="49" charset="-122"/>
              </a:rPr>
              <a:t>红粒：</a:t>
            </a:r>
            <a:r>
              <a:rPr lang="en-US" altLang="zh-CN" sz="2000">
                <a:latin typeface="Comic Sans MS" panose="030F0702030302020204" pitchFamily="66" charset="0"/>
                <a:ea typeface="黑体" panose="02010609060101010101" pitchFamily="49" charset="-122"/>
              </a:rPr>
              <a:t>2</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4 </a:t>
            </a:r>
            <a:r>
              <a:rPr lang="zh-CN" altLang="en-US" sz="2000">
                <a:latin typeface="Comic Sans MS" panose="030F0702030302020204" pitchFamily="66" charset="0"/>
                <a:ea typeface="黑体" panose="02010609060101010101" pitchFamily="49" charset="-122"/>
              </a:rPr>
              <a:t>中等红：</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4 </a:t>
            </a:r>
            <a:r>
              <a:rPr lang="zh-CN" altLang="en-US" sz="2000">
                <a:latin typeface="Comic Sans MS" panose="030F0702030302020204" pitchFamily="66" charset="0"/>
                <a:ea typeface="黑体" panose="02010609060101010101" pitchFamily="49" charset="-122"/>
              </a:rPr>
              <a:t>白色；</a:t>
            </a:r>
          </a:p>
          <a:p>
            <a:pPr marL="0" indent="0">
              <a:lnSpc>
                <a:spcPct val="120000"/>
              </a:lnSpc>
              <a:buFontTx/>
              <a:buNone/>
              <a:tabLst>
                <a:tab pos="95250" algn="l"/>
                <a:tab pos="536575" algn="l"/>
                <a:tab pos="803275" algn="l"/>
              </a:tabLst>
            </a:pPr>
            <a:r>
              <a:rPr lang="zh-CN" altLang="en-US" sz="2000">
                <a:latin typeface="Comic Sans MS" panose="030F0702030302020204" pitchFamily="66" charset="0"/>
                <a:ea typeface="黑体" panose="02010609060101010101" pitchFamily="49" charset="-122"/>
              </a:rPr>
              <a:t>　在</a:t>
            </a:r>
            <a:r>
              <a:rPr lang="en-US" altLang="zh-CN" sz="2000">
                <a:latin typeface="Comic Sans MS" panose="030F0702030302020204" pitchFamily="66" charset="0"/>
                <a:ea typeface="黑体" panose="02010609060101010101" pitchFamily="49" charset="-122"/>
              </a:rPr>
              <a:t>B</a:t>
            </a:r>
            <a:r>
              <a:rPr lang="zh-CN" altLang="en-US" sz="2000">
                <a:latin typeface="Comic Sans MS" panose="030F0702030302020204" pitchFamily="66" charset="0"/>
                <a:ea typeface="黑体" panose="02010609060101010101" pitchFamily="49" charset="-122"/>
              </a:rPr>
              <a:t>中：</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16</a:t>
            </a:r>
            <a:r>
              <a:rPr lang="zh-CN" altLang="en-US" sz="2000">
                <a:latin typeface="Comic Sans MS" panose="030F0702030302020204" pitchFamily="66" charset="0"/>
                <a:ea typeface="黑体" panose="02010609060101010101" pitchFamily="49" charset="-122"/>
              </a:rPr>
              <a:t>深红：</a:t>
            </a:r>
            <a:r>
              <a:rPr lang="en-US" altLang="zh-CN" sz="2000">
                <a:latin typeface="Comic Sans MS" panose="030F0702030302020204" pitchFamily="66" charset="0"/>
                <a:ea typeface="黑体" panose="02010609060101010101" pitchFamily="49" charset="-122"/>
              </a:rPr>
              <a:t>4</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16</a:t>
            </a:r>
            <a:r>
              <a:rPr lang="zh-CN" altLang="en-US" sz="2000">
                <a:latin typeface="Comic Sans MS" panose="030F0702030302020204" pitchFamily="66" charset="0"/>
                <a:ea typeface="黑体" panose="02010609060101010101" pitchFamily="49" charset="-122"/>
              </a:rPr>
              <a:t>红：</a:t>
            </a:r>
            <a:r>
              <a:rPr lang="en-US" altLang="zh-CN" sz="2000">
                <a:latin typeface="Comic Sans MS" panose="030F0702030302020204" pitchFamily="66" charset="0"/>
                <a:ea typeface="黑体" panose="02010609060101010101" pitchFamily="49" charset="-122"/>
              </a:rPr>
              <a:t>6</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16</a:t>
            </a:r>
            <a:r>
              <a:rPr lang="zh-CN" altLang="en-US" sz="2000">
                <a:latin typeface="Comic Sans MS" panose="030F0702030302020204" pitchFamily="66" charset="0"/>
                <a:ea typeface="黑体" panose="02010609060101010101" pitchFamily="49" charset="-122"/>
              </a:rPr>
              <a:t>中等红：</a:t>
            </a:r>
            <a:r>
              <a:rPr lang="en-US" altLang="zh-CN" sz="2000">
                <a:latin typeface="Comic Sans MS" panose="030F0702030302020204" pitchFamily="66" charset="0"/>
                <a:ea typeface="黑体" panose="02010609060101010101" pitchFamily="49" charset="-122"/>
              </a:rPr>
              <a:t>4</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16</a:t>
            </a:r>
            <a:r>
              <a:rPr lang="zh-CN" altLang="en-US" sz="2000">
                <a:latin typeface="Comic Sans MS" panose="030F0702030302020204" pitchFamily="66" charset="0"/>
                <a:ea typeface="黑体" panose="02010609060101010101" pitchFamily="49" charset="-122"/>
              </a:rPr>
              <a:t>淡红： </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16</a:t>
            </a:r>
            <a:r>
              <a:rPr lang="zh-CN" altLang="en-US" sz="2000">
                <a:latin typeface="Comic Sans MS" panose="030F0702030302020204" pitchFamily="66" charset="0"/>
                <a:ea typeface="黑体" panose="02010609060101010101" pitchFamily="49" charset="-122"/>
              </a:rPr>
              <a:t>白色</a:t>
            </a:r>
          </a:p>
          <a:p>
            <a:pPr marL="0" indent="0">
              <a:lnSpc>
                <a:spcPct val="120000"/>
              </a:lnSpc>
              <a:buFontTx/>
              <a:buNone/>
              <a:tabLst>
                <a:tab pos="95250" algn="l"/>
                <a:tab pos="536575" algn="l"/>
                <a:tab pos="803275" algn="l"/>
              </a:tabLst>
            </a:pPr>
            <a:r>
              <a:rPr lang="zh-CN" altLang="en-US" sz="2000">
                <a:latin typeface="Comic Sans MS" panose="030F0702030302020204" pitchFamily="66" charset="0"/>
                <a:ea typeface="黑体" panose="02010609060101010101" pitchFamily="49" charset="-122"/>
              </a:rPr>
              <a:t>　在</a:t>
            </a:r>
            <a:r>
              <a:rPr lang="en-US" altLang="zh-CN" sz="2000">
                <a:latin typeface="Comic Sans MS" panose="030F0702030302020204" pitchFamily="66" charset="0"/>
                <a:ea typeface="黑体" panose="02010609060101010101" pitchFamily="49" charset="-122"/>
              </a:rPr>
              <a:t>C</a:t>
            </a:r>
            <a:r>
              <a:rPr lang="zh-CN" altLang="en-US" sz="2000">
                <a:latin typeface="Comic Sans MS" panose="030F0702030302020204" pitchFamily="66" charset="0"/>
                <a:ea typeface="黑体" panose="02010609060101010101" pitchFamily="49" charset="-122"/>
              </a:rPr>
              <a:t>中：</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极深红：</a:t>
            </a:r>
            <a:r>
              <a:rPr lang="en-US" altLang="zh-CN" sz="2000">
                <a:latin typeface="Comic Sans MS" panose="030F0702030302020204" pitchFamily="66" charset="0"/>
                <a:ea typeface="黑体" panose="02010609060101010101" pitchFamily="49" charset="-122"/>
              </a:rPr>
              <a:t>6</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深红：</a:t>
            </a:r>
            <a:r>
              <a:rPr lang="en-US" altLang="zh-CN" sz="2000">
                <a:latin typeface="Comic Sans MS" panose="030F0702030302020204" pitchFamily="66" charset="0"/>
                <a:ea typeface="黑体" panose="02010609060101010101" pitchFamily="49" charset="-122"/>
              </a:rPr>
              <a:t>15</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次深红：</a:t>
            </a:r>
          </a:p>
          <a:p>
            <a:pPr marL="0" indent="0">
              <a:lnSpc>
                <a:spcPct val="120000"/>
              </a:lnSpc>
              <a:buFontTx/>
              <a:buNone/>
              <a:tabLst>
                <a:tab pos="95250" algn="l"/>
                <a:tab pos="536575" algn="l"/>
                <a:tab pos="803275" algn="l"/>
              </a:tabLst>
            </a:pPr>
            <a:r>
              <a:rPr lang="zh-CN" altLang="en-US" sz="2000">
                <a:latin typeface="Comic Sans MS" panose="030F0702030302020204" pitchFamily="66" charset="0"/>
                <a:ea typeface="黑体" panose="02010609060101010101" pitchFamily="49" charset="-122"/>
              </a:rPr>
              <a:t>    </a:t>
            </a:r>
            <a:r>
              <a:rPr lang="en-US" altLang="zh-CN" sz="2000">
                <a:latin typeface="Comic Sans MS" panose="030F0702030302020204" pitchFamily="66" charset="0"/>
                <a:ea typeface="黑体" panose="02010609060101010101" pitchFamily="49" charset="-122"/>
              </a:rPr>
              <a:t>20</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中等红：</a:t>
            </a:r>
            <a:r>
              <a:rPr lang="en-US" altLang="zh-CN" sz="2000">
                <a:latin typeface="Comic Sans MS" panose="030F0702030302020204" pitchFamily="66" charset="0"/>
                <a:ea typeface="黑体" panose="02010609060101010101" pitchFamily="49" charset="-122"/>
              </a:rPr>
              <a:t>15</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中淡红：</a:t>
            </a:r>
            <a:r>
              <a:rPr lang="en-US" altLang="zh-CN" sz="2000">
                <a:latin typeface="Comic Sans MS" panose="030F0702030302020204" pitchFamily="66" charset="0"/>
                <a:ea typeface="黑体" panose="02010609060101010101" pitchFamily="49" charset="-122"/>
              </a:rPr>
              <a:t>6</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淡红：</a:t>
            </a:r>
            <a:r>
              <a:rPr lang="en-US" altLang="zh-CN" sz="2000">
                <a:latin typeface="Comic Sans MS" panose="030F0702030302020204" pitchFamily="66" charset="0"/>
                <a:ea typeface="黑体" panose="02010609060101010101" pitchFamily="49" charset="-122"/>
              </a:rPr>
              <a:t>1</a:t>
            </a:r>
            <a:r>
              <a:rPr lang="zh-CN" altLang="en-US" sz="2000">
                <a:latin typeface="Comic Sans MS" panose="030F0702030302020204" pitchFamily="66" charset="0"/>
                <a:ea typeface="黑体" panose="02010609060101010101" pitchFamily="49" charset="-122"/>
              </a:rPr>
              <a:t>／</a:t>
            </a:r>
            <a:r>
              <a:rPr lang="en-US" altLang="zh-CN" sz="2000">
                <a:latin typeface="Comic Sans MS" panose="030F0702030302020204" pitchFamily="66" charset="0"/>
                <a:ea typeface="黑体" panose="02010609060101010101" pitchFamily="49" charset="-122"/>
              </a:rPr>
              <a:t>64</a:t>
            </a:r>
            <a:r>
              <a:rPr lang="zh-CN" altLang="en-US" sz="2000">
                <a:latin typeface="Comic Sans MS" panose="030F0702030302020204" pitchFamily="66" charset="0"/>
                <a:ea typeface="黑体" panose="02010609060101010101" pitchFamily="49" charset="-122"/>
              </a:rPr>
              <a:t>白色</a:t>
            </a:r>
          </a:p>
          <a:p>
            <a:pPr marL="0" indent="0">
              <a:lnSpc>
                <a:spcPct val="120000"/>
              </a:lnSpc>
              <a:buFontTx/>
              <a:buNone/>
              <a:tabLst>
                <a:tab pos="95250" algn="l"/>
                <a:tab pos="536575" algn="l"/>
                <a:tab pos="803275" algn="l"/>
              </a:tabLst>
            </a:pPr>
            <a:r>
              <a:rPr lang="zh-CN" altLang="en-US" sz="2400">
                <a:latin typeface="Comic Sans MS" panose="030F0702030302020204" pitchFamily="66" charset="0"/>
                <a:ea typeface="黑体" panose="02010609060101010101" pitchFamily="49" charset="-122"/>
              </a:rPr>
              <a:t> ③ 红色籽粒深浅程度的差异</a:t>
            </a:r>
            <a:r>
              <a:rPr lang="zh-CN" altLang="en-US" sz="2400">
                <a:solidFill>
                  <a:srgbClr val="FFFF00"/>
                </a:solidFill>
                <a:latin typeface="Comic Sans MS" panose="030F0702030302020204" pitchFamily="66" charset="0"/>
                <a:ea typeface="黑体" panose="02010609060101010101" pitchFamily="49" charset="-122"/>
              </a:rPr>
              <a:t>与所具有的决定“红色”的基因数目有关，而与基因的种类无关</a:t>
            </a:r>
            <a:r>
              <a:rPr lang="zh-CN" altLang="en-US" sz="2400">
                <a:latin typeface="Comic Sans MS" panose="030F0702030302020204" pitchFamily="66" charset="0"/>
                <a:ea typeface="黑体" panose="02010609060101010101" pitchFamily="49" charset="-122"/>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4">
            <a:extLst>
              <a:ext uri="{FF2B5EF4-FFF2-40B4-BE49-F238E27FC236}">
                <a16:creationId xmlns:a16="http://schemas.microsoft.com/office/drawing/2014/main" id="{DA924967-6E53-8DAD-F5DF-B2EB260A4FB3}"/>
              </a:ext>
            </a:extLst>
          </p:cNvPr>
          <p:cNvSpPr txBox="1">
            <a:spLocks noChangeArrowheads="1"/>
          </p:cNvSpPr>
          <p:nvPr/>
        </p:nvSpPr>
        <p:spPr bwMode="auto">
          <a:xfrm>
            <a:off x="304800" y="914400"/>
            <a:ext cx="8610600" cy="620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buClrTx/>
              <a:buFontTx/>
              <a:buNone/>
            </a:pPr>
            <a:r>
              <a:rPr lang="zh-CN" altLang="en-US" sz="2800" b="1">
                <a:solidFill>
                  <a:srgbClr val="FFFF00"/>
                </a:solidFill>
                <a:latin typeface="Comic Sans MS" panose="030F0702030302020204" pitchFamily="66" charset="0"/>
                <a:ea typeface="黑体" panose="02010609060101010101" pitchFamily="49" charset="-122"/>
              </a:rPr>
              <a:t>近交效应</a:t>
            </a:r>
          </a:p>
          <a:p>
            <a:pPr eaLnBrk="1" hangingPunct="1">
              <a:lnSpc>
                <a:spcPct val="110000"/>
              </a:lnSpc>
              <a:buClrTx/>
              <a:buFontTx/>
              <a:buNone/>
            </a:pPr>
            <a:r>
              <a:rPr lang="zh-CN" altLang="en-US" sz="2400">
                <a:solidFill>
                  <a:srgbClr val="FFFF00"/>
                </a:solidFill>
                <a:latin typeface="Comic Sans MS" panose="030F0702030302020204" pitchFamily="66" charset="0"/>
                <a:ea typeface="黑体" panose="02010609060101010101" pitchFamily="49" charset="-122"/>
              </a:rPr>
              <a:t>       增加后代群体的纯合度，使遗传性状稳定</a:t>
            </a:r>
            <a:endParaRPr lang="zh-CN" altLang="en-US" sz="2400">
              <a:latin typeface="Comic Sans MS" panose="030F0702030302020204" pitchFamily="66" charset="0"/>
              <a:ea typeface="黑体" panose="02010609060101010101" pitchFamily="49" charset="-122"/>
            </a:endParaRPr>
          </a:p>
          <a:p>
            <a:pPr eaLnBrk="1" hangingPunct="1">
              <a:lnSpc>
                <a:spcPct val="110000"/>
              </a:lnSpc>
              <a:buClrTx/>
              <a:buFontTx/>
              <a:buNone/>
            </a:pPr>
            <a:r>
              <a:rPr lang="zh-CN" altLang="en-US" sz="2400">
                <a:latin typeface="Comic Sans MS" panose="030F0702030302020204" pitchFamily="66" charset="0"/>
                <a:ea typeface="黑体" panose="02010609060101010101" pitchFamily="49" charset="-122"/>
              </a:rPr>
              <a:t>       亲缘关系越近的个体近交，其后代纯合体比率就上升越快，如每代进行同一类型的近交，自交</a:t>
            </a:r>
            <a:r>
              <a:rPr lang="en-US" altLang="zh-CN" sz="2400">
                <a:latin typeface="Comic Sans MS" panose="030F0702030302020204" pitchFamily="66" charset="0"/>
                <a:ea typeface="黑体" panose="02010609060101010101" pitchFamily="49" charset="-122"/>
              </a:rPr>
              <a:t>6</a:t>
            </a:r>
            <a:r>
              <a:rPr lang="zh-CN" altLang="en-US" sz="2400">
                <a:latin typeface="Comic Sans MS" panose="030F0702030302020204" pitchFamily="66" charset="0"/>
                <a:ea typeface="黑体" panose="02010609060101010101" pitchFamily="49" charset="-122"/>
              </a:rPr>
              <a:t>代后纯合子的比率可达成</a:t>
            </a:r>
            <a:r>
              <a:rPr lang="en-US" altLang="zh-CN" sz="2400">
                <a:latin typeface="Comic Sans MS" panose="030F0702030302020204" pitchFamily="66" charset="0"/>
                <a:ea typeface="黑体" panose="02010609060101010101" pitchFamily="49" charset="-122"/>
              </a:rPr>
              <a:t>100%</a:t>
            </a:r>
            <a:r>
              <a:rPr lang="zh-CN" altLang="en-US" sz="2400">
                <a:latin typeface="Comic Sans MS" panose="030F0702030302020204" pitchFamily="66" charset="0"/>
                <a:ea typeface="黑体" panose="02010609060101010101" pitchFamily="49" charset="-122"/>
              </a:rPr>
              <a:t>。</a:t>
            </a:r>
          </a:p>
          <a:p>
            <a:pPr eaLnBrk="1" hangingPunct="1">
              <a:lnSpc>
                <a:spcPct val="110000"/>
              </a:lnSpc>
              <a:buClrTx/>
              <a:buFontTx/>
              <a:buNone/>
            </a:pPr>
            <a:r>
              <a:rPr lang="zh-CN" altLang="en-US" sz="2400">
                <a:solidFill>
                  <a:srgbClr val="FFFF00"/>
                </a:solidFill>
                <a:latin typeface="Comic Sans MS" panose="030F0702030302020204" pitchFamily="66" charset="0"/>
                <a:ea typeface="黑体" panose="02010609060101010101" pitchFamily="49" charset="-122"/>
              </a:rPr>
              <a:t>       衰退现象的出现</a:t>
            </a:r>
            <a:endParaRPr lang="zh-CN" altLang="en-US" sz="2400">
              <a:solidFill>
                <a:schemeClr val="bg1"/>
              </a:solidFill>
              <a:latin typeface="Comic Sans MS" panose="030F0702030302020204" pitchFamily="66" charset="0"/>
              <a:ea typeface="黑体" panose="02010609060101010101" pitchFamily="49" charset="-122"/>
            </a:endParaRPr>
          </a:p>
          <a:p>
            <a:pPr eaLnBrk="1" hangingPunct="1">
              <a:lnSpc>
                <a:spcPct val="110000"/>
              </a:lnSpc>
              <a:buClrTx/>
              <a:buFontTx/>
              <a:buNone/>
            </a:pPr>
            <a:r>
              <a:rPr lang="zh-CN" altLang="en-US" sz="2400">
                <a:solidFill>
                  <a:schemeClr val="bg1"/>
                </a:solidFill>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由于纯合子比率增加，使原来处于杂合状态被掩盖的隐性性状得以表现，表现为生活力、繁殖力下降。抗病力下降等，如植物白化的出现。</a:t>
            </a:r>
          </a:p>
          <a:p>
            <a:pPr eaLnBrk="1" hangingPunct="1">
              <a:lnSpc>
                <a:spcPct val="110000"/>
              </a:lnSpc>
              <a:buClrTx/>
              <a:buFontTx/>
              <a:buNone/>
            </a:pPr>
            <a:r>
              <a:rPr lang="zh-CN" altLang="en-US" sz="2400">
                <a:latin typeface="Comic Sans MS" panose="030F0702030302020204" pitchFamily="66" charset="0"/>
                <a:ea typeface="黑体" panose="02010609060101010101" pitchFamily="49" charset="-122"/>
              </a:rPr>
              <a:t>      对于人类，近亲结婚导致基因纯合化，使隐性遗传病发病率上升。例如：半乳糖血症，表兄妹结婚后代发病率为非近亲结婚时的</a:t>
            </a:r>
            <a:r>
              <a:rPr lang="en-US" altLang="zh-CN" sz="2400">
                <a:latin typeface="Comic Sans MS" panose="030F0702030302020204" pitchFamily="66" charset="0"/>
                <a:ea typeface="黑体" panose="02010609060101010101" pitchFamily="49" charset="-122"/>
              </a:rPr>
              <a:t>19</a:t>
            </a:r>
            <a:r>
              <a:rPr lang="zh-CN" altLang="en-US" sz="2400">
                <a:latin typeface="Comic Sans MS" panose="030F0702030302020204" pitchFamily="66" charset="0"/>
                <a:ea typeface="黑体" panose="02010609060101010101" pitchFamily="49" charset="-122"/>
              </a:rPr>
              <a:t>倍。</a:t>
            </a:r>
          </a:p>
          <a:p>
            <a:pPr eaLnBrk="1" hangingPunct="1">
              <a:lnSpc>
                <a:spcPct val="110000"/>
              </a:lnSpc>
              <a:buClrTx/>
              <a:buFontTx/>
              <a:buNone/>
            </a:pPr>
            <a:endParaRPr lang="zh-CN" altLang="en-US" sz="2000">
              <a:latin typeface="Comic Sans MS" panose="030F0702030302020204" pitchFamily="66" charset="0"/>
              <a:ea typeface="黑体" panose="02010609060101010101" pitchFamily="49" charset="-122"/>
            </a:endParaRPr>
          </a:p>
          <a:p>
            <a:pPr eaLnBrk="1" hangingPunct="1">
              <a:lnSpc>
                <a:spcPct val="110000"/>
              </a:lnSpc>
              <a:buClrTx/>
              <a:buFontTx/>
              <a:buNone/>
            </a:pPr>
            <a:endParaRPr lang="en-US" altLang="zh-CN" sz="2000">
              <a:latin typeface="Comic Sans MS" panose="030F0702030302020204" pitchFamily="66" charset="0"/>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96E230C8-0427-6E8B-AC41-BCC96AE16C0C}"/>
              </a:ext>
            </a:extLst>
          </p:cNvPr>
          <p:cNvSpPr>
            <a:spLocks noGrp="1" noChangeArrowheads="1"/>
          </p:cNvSpPr>
          <p:nvPr>
            <p:ph idx="1"/>
          </p:nvPr>
        </p:nvSpPr>
        <p:spPr>
          <a:xfrm>
            <a:off x="457200" y="609600"/>
            <a:ext cx="8077200" cy="5562600"/>
          </a:xfrm>
        </p:spPr>
        <p:txBody>
          <a:bodyPr/>
          <a:lstStyle/>
          <a:p>
            <a:pPr>
              <a:buFontTx/>
              <a:buNone/>
              <a:defRPr/>
            </a:pPr>
            <a:endParaRPr lang="en-US" altLang="zh-CN" sz="2800" b="1" dirty="0">
              <a:solidFill>
                <a:srgbClr val="BB114E"/>
              </a:solidFill>
              <a:latin typeface="宋体" panose="02010600030101010101" pitchFamily="2" charset="-122"/>
            </a:endParaRPr>
          </a:p>
          <a:p>
            <a:pPr>
              <a:lnSpc>
                <a:spcPct val="150000"/>
              </a:lnSpc>
              <a:buFontTx/>
              <a:buNone/>
              <a:defRPr/>
            </a:pPr>
            <a:r>
              <a:rPr lang="en-US" altLang="zh-CN" sz="2800" dirty="0">
                <a:solidFill>
                  <a:srgbClr val="FFFF00"/>
                </a:solidFill>
                <a:latin typeface="黑体" panose="02010609060101010101" pitchFamily="49" charset="-122"/>
                <a:ea typeface="黑体" panose="02010609060101010101" pitchFamily="49" charset="-122"/>
              </a:rPr>
              <a:t>6.5.2  </a:t>
            </a:r>
            <a:r>
              <a:rPr lang="zh-CN" altLang="en-US" sz="2800" dirty="0">
                <a:solidFill>
                  <a:srgbClr val="FFFF00"/>
                </a:solidFill>
                <a:latin typeface="黑体" panose="02010609060101010101" pitchFamily="49" charset="-122"/>
                <a:ea typeface="黑体" panose="02010609060101010101" pitchFamily="49" charset="-122"/>
              </a:rPr>
              <a:t>杂种优势及其遗传理论</a:t>
            </a:r>
            <a:endParaRPr lang="en-US" altLang="zh-CN" sz="2800" dirty="0">
              <a:solidFill>
                <a:srgbClr val="FFFF00"/>
              </a:solidFill>
              <a:latin typeface="黑体" panose="02010609060101010101" pitchFamily="49" charset="-122"/>
              <a:ea typeface="黑体" panose="02010609060101010101" pitchFamily="49" charset="-122"/>
            </a:endParaRPr>
          </a:p>
          <a:p>
            <a:pPr>
              <a:lnSpc>
                <a:spcPct val="150000"/>
              </a:lnSpc>
              <a:buFontTx/>
              <a:buNone/>
              <a:defRPr/>
            </a:pPr>
            <a:r>
              <a:rPr lang="zh-CN" altLang="en-US" sz="2400" dirty="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1</a:t>
            </a:r>
            <a:r>
              <a:rPr lang="zh-CN" altLang="en-US" sz="2400" dirty="0">
                <a:solidFill>
                  <a:srgbClr val="FFFF00"/>
                </a:solidFill>
                <a:latin typeface="黑体" panose="02010609060101010101" pitchFamily="49" charset="-122"/>
                <a:ea typeface="黑体" panose="02010609060101010101" pitchFamily="49" charset="-122"/>
              </a:rPr>
              <a:t>）杂种优势</a:t>
            </a:r>
            <a:endParaRPr lang="en-US" altLang="zh-CN" sz="2400" dirty="0">
              <a:solidFill>
                <a:srgbClr val="FFFF00"/>
              </a:solidFill>
              <a:latin typeface="黑体" panose="02010609060101010101" pitchFamily="49" charset="-122"/>
              <a:ea typeface="黑体" panose="02010609060101010101" pitchFamily="49" charset="-122"/>
            </a:endParaRPr>
          </a:p>
          <a:p>
            <a:pPr marL="0" indent="625475">
              <a:lnSpc>
                <a:spcPct val="150000"/>
              </a:lnSpc>
              <a:buFontTx/>
              <a:buNone/>
              <a:defRPr/>
            </a:pPr>
            <a:r>
              <a:rPr lang="zh-CN" altLang="en-US" sz="2400" dirty="0">
                <a:solidFill>
                  <a:srgbClr val="FF0000"/>
                </a:solidFill>
                <a:latin typeface="黑体" panose="02010609060101010101" pitchFamily="49" charset="-122"/>
                <a:ea typeface="黑体" panose="02010609060101010101" pitchFamily="49" charset="-122"/>
              </a:rPr>
              <a:t>杂种优势</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heterosis</a:t>
            </a:r>
            <a:r>
              <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是指两个遗传组成不同的亲本杂交产生的杂种一代（</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F</a:t>
            </a:r>
            <a:r>
              <a:rPr lang="en-US" altLang="zh-CN" sz="2400" baseline="-300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），在生长势、生活力、繁殖力、适应性以及产量和品质等性状上比双亲优越的现象。</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marL="0" indent="625475">
              <a:lnSpc>
                <a:spcPct val="150000"/>
              </a:lnSpc>
              <a:buFontTx/>
              <a:buNone/>
              <a:defRPr/>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利用杂种第一代这种超亲现象，以获得更大的经济效益，称为杂种优势利用。</a:t>
            </a:r>
          </a:p>
          <a:p>
            <a:pPr algn="just">
              <a:spcAft>
                <a:spcPts val="0"/>
              </a:spcAft>
              <a:defRPr/>
            </a:pPr>
            <a:endParaRPr lang="en-US" altLang="zh-CN" sz="2400" kern="100" dirty="0">
              <a:latin typeface="Calibri" panose="020F0502020204030204"/>
              <a:cs typeface="Times New Roman" panose="02020603050405020304"/>
            </a:endParaRPr>
          </a:p>
          <a:p>
            <a:pPr algn="just">
              <a:buFontTx/>
              <a:buNone/>
              <a:defRPr/>
            </a:pPr>
            <a:endParaRPr lang="en-US" altLang="zh-CN" sz="2400" dirty="0"/>
          </a:p>
          <a:p>
            <a:pPr algn="just">
              <a:buFontTx/>
              <a:buNone/>
              <a:defRPr/>
            </a:pPr>
            <a:endParaRPr lang="en-US" altLang="zh-CN" sz="2400" dirty="0"/>
          </a:p>
          <a:p>
            <a:pPr algn="just">
              <a:buFontTx/>
              <a:buNone/>
              <a:defRPr/>
            </a:pPr>
            <a:endParaRPr lang="zh-CN" altLang="en-US" sz="2400" dirty="0">
              <a:latin typeface="黑体" panose="02010609060101010101" pitchFamily="49" charset="-122"/>
              <a:ea typeface="黑体" panose="02010609060101010101" pitchFamily="49" charset="-122"/>
            </a:endParaRPr>
          </a:p>
          <a:p>
            <a:pPr algn="just">
              <a:buFontTx/>
              <a:buNone/>
              <a:defRPr/>
            </a:pP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a:extLst>
              <a:ext uri="{FF2B5EF4-FFF2-40B4-BE49-F238E27FC236}">
                <a16:creationId xmlns:a16="http://schemas.microsoft.com/office/drawing/2014/main" id="{2AAD358D-BB05-56CA-83F6-3800BDF7F3FD}"/>
              </a:ext>
            </a:extLst>
          </p:cNvPr>
          <p:cNvSpPr txBox="1">
            <a:spLocks noChangeArrowheads="1"/>
          </p:cNvSpPr>
          <p:nvPr/>
        </p:nvSpPr>
        <p:spPr bwMode="auto">
          <a:xfrm>
            <a:off x="152400" y="533400"/>
            <a:ext cx="8458200" cy="334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FontTx/>
              <a:buNone/>
            </a:pPr>
            <a:r>
              <a:rPr lang="zh-CN" altLang="en-US" sz="2400">
                <a:solidFill>
                  <a:srgbClr val="FFFF00"/>
                </a:solidFill>
                <a:latin typeface="黑体" panose="02010609060101010101" pitchFamily="49" charset="-122"/>
                <a:ea typeface="黑体" panose="02010609060101010101" pitchFamily="49" charset="-122"/>
              </a:rPr>
              <a:t>（</a:t>
            </a:r>
            <a:r>
              <a:rPr lang="en-US" altLang="zh-CN" sz="2400">
                <a:solidFill>
                  <a:srgbClr val="FFFF00"/>
                </a:solidFill>
                <a:latin typeface="黑体" panose="02010609060101010101" pitchFamily="49" charset="-122"/>
                <a:ea typeface="黑体" panose="02010609060101010101" pitchFamily="49" charset="-122"/>
              </a:rPr>
              <a:t>2</a:t>
            </a:r>
            <a:r>
              <a:rPr lang="zh-CN" altLang="en-US" sz="2400">
                <a:solidFill>
                  <a:srgbClr val="FFFF00"/>
                </a:solidFill>
                <a:latin typeface="黑体" panose="02010609060101010101" pitchFamily="49" charset="-122"/>
                <a:ea typeface="黑体" panose="02010609060101010101" pitchFamily="49" charset="-122"/>
              </a:rPr>
              <a:t>）杂种优势表现的特点：</a:t>
            </a:r>
          </a:p>
          <a:p>
            <a:pPr eaLnBrk="1" hangingPunct="1">
              <a:buClrTx/>
              <a:buFontTx/>
              <a:buNone/>
            </a:pPr>
            <a:r>
              <a:rPr lang="zh-CN" altLang="en-US" sz="2400">
                <a:latin typeface="黑体" panose="02010609060101010101" pitchFamily="49" charset="-122"/>
                <a:ea typeface="黑体" panose="02010609060101010101" pitchFamily="49" charset="-122"/>
              </a:rPr>
              <a:t>     </a:t>
            </a:r>
            <a:endParaRPr lang="en-US" altLang="zh-CN" sz="2400">
              <a:latin typeface="黑体" panose="02010609060101010101" pitchFamily="49" charset="-122"/>
              <a:ea typeface="黑体" panose="02010609060101010101" pitchFamily="49" charset="-122"/>
            </a:endParaRPr>
          </a:p>
          <a:p>
            <a:pPr eaLnBrk="1" hangingPunct="1">
              <a:buClrTx/>
              <a:buFontTx/>
              <a:buNone/>
            </a:pPr>
            <a:r>
              <a:rPr lang="en-US" altLang="zh-CN" sz="2400">
                <a:latin typeface="黑体" panose="02010609060101010101" pitchFamily="49" charset="-122"/>
                <a:ea typeface="黑体" panose="02010609060101010101" pitchFamily="49" charset="-122"/>
              </a:rPr>
              <a:t>①</a:t>
            </a:r>
            <a:r>
              <a:rPr lang="en-US" altLang="zh-CN" sz="2400">
                <a:latin typeface="宋体" panose="02010600030101010101" pitchFamily="2" charset="-122"/>
                <a:ea typeface="黑体" panose="02010609060101010101" pitchFamily="49" charset="-122"/>
              </a:rPr>
              <a:t> </a:t>
            </a:r>
            <a:r>
              <a:rPr lang="zh-CN" altLang="en-US" sz="2400">
                <a:solidFill>
                  <a:srgbClr val="FFFF00"/>
                </a:solidFill>
                <a:latin typeface="黑体" panose="02010609060101010101" pitchFamily="49" charset="-122"/>
                <a:ea typeface="黑体" panose="02010609060101010101" pitchFamily="49" charset="-122"/>
              </a:rPr>
              <a:t>杂种优势的复杂多样性</a:t>
            </a:r>
            <a:r>
              <a:rPr lang="zh-CN" altLang="en-US" sz="2400">
                <a:solidFill>
                  <a:schemeClr val="bg1"/>
                </a:solidFill>
                <a:latin typeface="黑体" panose="02010609060101010101" pitchFamily="49" charset="-122"/>
                <a:ea typeface="黑体" panose="02010609060101010101" pitchFamily="49" charset="-122"/>
              </a:rPr>
              <a:t>。</a:t>
            </a:r>
          </a:p>
          <a:p>
            <a:pPr eaLnBrk="1" hangingPunct="1">
              <a:buClrTx/>
              <a:buFontTx/>
              <a:buNone/>
            </a:pPr>
            <a:r>
              <a:rPr lang="zh-CN" altLang="en-US" sz="2400">
                <a:latin typeface="黑体" panose="02010609060101010101" pitchFamily="49" charset="-122"/>
                <a:ea typeface="黑体" panose="02010609060101010101" pitchFamily="49" charset="-122"/>
              </a:rPr>
              <a:t>杂种优势的表现因组合不同、性状不同、环境条件不同而呈复杂多样性。</a:t>
            </a:r>
          </a:p>
          <a:p>
            <a:pPr eaLnBrk="1" hangingPunct="1">
              <a:buClrTx/>
              <a:buFontTx/>
              <a:buNone/>
            </a:pPr>
            <a:r>
              <a:rPr lang="en-US" altLang="zh-CN" sz="2400">
                <a:latin typeface="黑体" panose="02010609060101010101" pitchFamily="49" charset="-122"/>
                <a:ea typeface="黑体" panose="02010609060101010101" pitchFamily="49" charset="-122"/>
              </a:rPr>
              <a:t>② </a:t>
            </a:r>
            <a:r>
              <a:rPr lang="zh-CN" altLang="en-US" sz="2400">
                <a:solidFill>
                  <a:srgbClr val="FFFF00"/>
                </a:solidFill>
                <a:latin typeface="黑体" panose="02010609060101010101" pitchFamily="49" charset="-122"/>
                <a:ea typeface="黑体" panose="02010609060101010101" pitchFamily="49" charset="-122"/>
              </a:rPr>
              <a:t>杂种优势强弱和亲本的遗传差异及纯度密切相关</a:t>
            </a:r>
            <a:r>
              <a:rPr lang="zh-CN" altLang="en-US" sz="2400">
                <a:latin typeface="黑体" panose="02010609060101010101" pitchFamily="49" charset="-122"/>
                <a:ea typeface="黑体" panose="02010609060101010101" pitchFamily="49" charset="-122"/>
              </a:rPr>
              <a:t>。杂交亲本间的遗传差异愈大，杂种优势愈明显；在双亲亲缘关系和性状有一定的差异的前提下，亲本的纯度愈高，则杂种优势愈强。</a:t>
            </a:r>
          </a:p>
        </p:txBody>
      </p:sp>
      <p:sp>
        <p:nvSpPr>
          <p:cNvPr id="69635" name="Text Box 3">
            <a:extLst>
              <a:ext uri="{FF2B5EF4-FFF2-40B4-BE49-F238E27FC236}">
                <a16:creationId xmlns:a16="http://schemas.microsoft.com/office/drawing/2014/main" id="{43BB99C0-116D-E05E-02BA-D0A6314AE839}"/>
              </a:ext>
            </a:extLst>
          </p:cNvPr>
          <p:cNvSpPr txBox="1">
            <a:spLocks noChangeArrowheads="1"/>
          </p:cNvSpPr>
          <p:nvPr/>
        </p:nvSpPr>
        <p:spPr bwMode="auto">
          <a:xfrm>
            <a:off x="-7938" y="3962400"/>
            <a:ext cx="9144001"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buClrTx/>
              <a:buFontTx/>
              <a:buNone/>
            </a:pPr>
            <a:r>
              <a:rPr lang="en-US" altLang="zh-CN" sz="2400" b="1">
                <a:latin typeface="黑体" panose="02010609060101010101" pitchFamily="49" charset="-122"/>
                <a:ea typeface="黑体" panose="02010609060101010101" pitchFamily="49" charset="-122"/>
              </a:rPr>
              <a:t> ③ </a:t>
            </a:r>
            <a:r>
              <a:rPr lang="en-US" altLang="zh-CN" sz="2400">
                <a:solidFill>
                  <a:srgbClr val="FFFF00"/>
                </a:solidFill>
                <a:latin typeface="黑体" panose="02010609060101010101" pitchFamily="49" charset="-122"/>
                <a:ea typeface="黑体" panose="02010609060101010101" pitchFamily="49" charset="-122"/>
              </a:rPr>
              <a:t>F</a:t>
            </a:r>
            <a:r>
              <a:rPr lang="en-US" altLang="zh-CN" sz="2400" baseline="-25000">
                <a:solidFill>
                  <a:srgbClr val="FFFF00"/>
                </a:solidFill>
                <a:latin typeface="黑体" panose="02010609060101010101" pitchFamily="49" charset="-122"/>
                <a:ea typeface="黑体" panose="02010609060101010101" pitchFamily="49" charset="-122"/>
              </a:rPr>
              <a:t>2</a:t>
            </a:r>
            <a:r>
              <a:rPr lang="zh-CN" altLang="en-US" sz="2400">
                <a:solidFill>
                  <a:srgbClr val="FFFF00"/>
                </a:solidFill>
                <a:latin typeface="黑体" panose="02010609060101010101" pitchFamily="49" charset="-122"/>
                <a:ea typeface="黑体" panose="02010609060101010101" pitchFamily="49" charset="-122"/>
              </a:rPr>
              <a:t>及以后世代杂种优势衰退</a:t>
            </a:r>
            <a:r>
              <a:rPr lang="zh-CN" altLang="en-US" sz="2400">
                <a:solidFill>
                  <a:schemeClr val="bg1"/>
                </a:solidFill>
                <a:latin typeface="黑体" panose="02010609060101010101" pitchFamily="49" charset="-122"/>
                <a:ea typeface="黑体" panose="02010609060101010101" pitchFamily="49" charset="-122"/>
              </a:rPr>
              <a:t>。</a:t>
            </a:r>
          </a:p>
          <a:p>
            <a:pPr eaLnBrk="1" hangingPunct="1">
              <a:buClrTx/>
              <a:buFontTx/>
              <a:buNone/>
            </a:pPr>
            <a:r>
              <a:rPr lang="zh-CN" altLang="en-US" sz="2400">
                <a:solidFill>
                  <a:schemeClr val="bg1"/>
                </a:solidFill>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例： </a:t>
            </a:r>
            <a:r>
              <a:rPr lang="en-US" altLang="zh-CN" sz="2400">
                <a:latin typeface="黑体" panose="02010609060101010101" pitchFamily="49" charset="-122"/>
                <a:ea typeface="黑体" panose="02010609060101010101" pitchFamily="49" charset="-122"/>
              </a:rPr>
              <a:t>aa× AA→ F</a:t>
            </a:r>
            <a:r>
              <a:rPr lang="en-US" altLang="zh-CN" sz="2400" baseline="-30000">
                <a:latin typeface="黑体" panose="02010609060101010101" pitchFamily="49" charset="-122"/>
                <a:ea typeface="黑体" panose="02010609060101010101" pitchFamily="49" charset="-122"/>
              </a:rPr>
              <a:t>1 </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Aa</a:t>
            </a:r>
            <a:r>
              <a:rPr lang="zh-CN" altLang="en-US" sz="2400">
                <a:latin typeface="黑体" panose="02010609060101010101" pitchFamily="49" charset="-122"/>
                <a:ea typeface="黑体" panose="02010609060101010101" pitchFamily="49" charset="-122"/>
              </a:rPr>
              <a:t>）</a:t>
            </a:r>
          </a:p>
          <a:p>
            <a:pPr eaLnBrk="1" hangingPunct="1">
              <a:buClrTx/>
              <a:buFontTx/>
              <a:buNone/>
            </a:pPr>
            <a:r>
              <a:rPr lang="zh-CN" altLang="en-US" sz="2400">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Aa×Aa → F</a:t>
            </a:r>
            <a:r>
              <a:rPr lang="en-US" altLang="zh-CN" sz="2400" baseline="-30000">
                <a:latin typeface="黑体" panose="02010609060101010101" pitchFamily="49" charset="-122"/>
                <a:ea typeface="黑体" panose="02010609060101010101" pitchFamily="49" charset="-122"/>
              </a:rPr>
              <a:t>2 </a:t>
            </a:r>
            <a:r>
              <a:rPr lang="en-US" altLang="zh-CN" sz="2400">
                <a:latin typeface="黑体" panose="02010609060101010101" pitchFamily="49" charset="-122"/>
                <a:ea typeface="黑体" panose="02010609060101010101" pitchFamily="49" charset="-122"/>
              </a:rPr>
              <a:t> (1AA:  2Aa:  1aa)</a:t>
            </a:r>
          </a:p>
          <a:p>
            <a:pPr eaLnBrk="1" hangingPunct="1">
              <a:buClrTx/>
              <a:buFontTx/>
              <a:buNone/>
            </a:pPr>
            <a:r>
              <a:rPr lang="en-US" altLang="zh-CN" sz="24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 </a:t>
            </a:r>
            <a:endParaRPr lang="zh-CN" altLang="en-US" sz="2400">
              <a:solidFill>
                <a:srgbClr val="FFFF00"/>
              </a:solidFill>
              <a:latin typeface="黑体" panose="02010609060101010101" pitchFamily="49" charset="-122"/>
              <a:ea typeface="黑体" panose="02010609060101010101" pitchFamily="49" charset="-122"/>
            </a:endParaRPr>
          </a:p>
          <a:p>
            <a:pPr eaLnBrk="1" hangingPunct="1">
              <a:buClrTx/>
              <a:buFontTx/>
              <a:buNone/>
            </a:pPr>
            <a:r>
              <a:rPr lang="zh-CN" altLang="en-US" sz="2400">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④ </a:t>
            </a:r>
            <a:r>
              <a:rPr lang="zh-CN" altLang="en-US" sz="2400">
                <a:solidFill>
                  <a:srgbClr val="FFFF00"/>
                </a:solidFill>
                <a:latin typeface="黑体" panose="02010609060101010101" pitchFamily="49" charset="-122"/>
                <a:ea typeface="黑体" panose="02010609060101010101" pitchFamily="49" charset="-122"/>
              </a:rPr>
              <a:t>细胞质对</a:t>
            </a:r>
            <a:r>
              <a:rPr lang="en-US" altLang="zh-CN" sz="2400">
                <a:solidFill>
                  <a:srgbClr val="FFFF00"/>
                </a:solidFill>
                <a:latin typeface="黑体" panose="02010609060101010101" pitchFamily="49" charset="-122"/>
                <a:ea typeface="黑体" panose="02010609060101010101" pitchFamily="49" charset="-122"/>
              </a:rPr>
              <a:t>F</a:t>
            </a:r>
            <a:r>
              <a:rPr lang="en-US" altLang="zh-CN" sz="2400" baseline="-30000">
                <a:solidFill>
                  <a:srgbClr val="FFFF00"/>
                </a:solidFill>
                <a:latin typeface="黑体" panose="02010609060101010101" pitchFamily="49" charset="-122"/>
                <a:ea typeface="黑体" panose="02010609060101010101" pitchFamily="49" charset="-122"/>
              </a:rPr>
              <a:t>1</a:t>
            </a:r>
            <a:r>
              <a:rPr lang="zh-CN" altLang="en-US" sz="2400">
                <a:solidFill>
                  <a:srgbClr val="FFFF00"/>
                </a:solidFill>
                <a:latin typeface="黑体" panose="02010609060101010101" pitchFamily="49" charset="-122"/>
                <a:ea typeface="黑体" panose="02010609060101010101" pitchFamily="49" charset="-122"/>
              </a:rPr>
              <a:t>杂种优势的影响。</a:t>
            </a:r>
          </a:p>
          <a:p>
            <a:pPr eaLnBrk="1" hangingPunct="1">
              <a:buClrTx/>
              <a:buFontTx/>
              <a:buNone/>
            </a:pPr>
            <a:endParaRPr lang="en-US" altLang="zh-CN" sz="2400">
              <a:solidFill>
                <a:srgbClr val="FFFF00"/>
              </a:solidFill>
              <a:latin typeface="黑体" panose="02010609060101010101" pitchFamily="49" charset="-122"/>
              <a:ea typeface="黑体" panose="02010609060101010101" pitchFamily="49" charset="-122"/>
            </a:endParaRPr>
          </a:p>
        </p:txBody>
      </p:sp>
      <p:sp>
        <p:nvSpPr>
          <p:cNvPr id="69636" name="Line 4">
            <a:extLst>
              <a:ext uri="{FF2B5EF4-FFF2-40B4-BE49-F238E27FC236}">
                <a16:creationId xmlns:a16="http://schemas.microsoft.com/office/drawing/2014/main" id="{14587FD5-8240-FC09-F59D-A1324E743126}"/>
              </a:ext>
            </a:extLst>
          </p:cNvPr>
          <p:cNvSpPr>
            <a:spLocks noChangeShapeType="1"/>
          </p:cNvSpPr>
          <p:nvPr/>
        </p:nvSpPr>
        <p:spPr bwMode="auto">
          <a:xfrm>
            <a:off x="4038600" y="4648200"/>
            <a:ext cx="533400"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1D39918-5861-B7FB-4F8F-E2C6862F36ED}"/>
              </a:ext>
            </a:extLst>
          </p:cNvPr>
          <p:cNvSpPr>
            <a:spLocks noGrp="1" noChangeArrowheads="1"/>
          </p:cNvSpPr>
          <p:nvPr>
            <p:ph idx="1"/>
          </p:nvPr>
        </p:nvSpPr>
        <p:spPr>
          <a:xfrm>
            <a:off x="457200" y="3954463"/>
            <a:ext cx="8382000" cy="1600200"/>
          </a:xfrm>
        </p:spPr>
        <p:txBody>
          <a:bodyPr/>
          <a:lstStyle/>
          <a:p>
            <a:pPr algn="just">
              <a:lnSpc>
                <a:spcPct val="120000"/>
              </a:lnSpc>
              <a:buFontTx/>
              <a:buNone/>
            </a:pPr>
            <a:r>
              <a:rPr lang="zh-CN" altLang="en-US" sz="2800" b="1">
                <a:latin typeface="宋体" panose="02010600030101010101" pitchFamily="2" charset="-122"/>
              </a:rPr>
              <a:t>　 </a:t>
            </a:r>
            <a:r>
              <a:rPr lang="en-US" altLang="zh-CN" sz="2400">
                <a:latin typeface="黑体" panose="02010609060101010101" pitchFamily="49" charset="-122"/>
                <a:ea typeface="黑体" panose="02010609060101010101" pitchFamily="49" charset="-122"/>
              </a:rPr>
              <a:t>P</a:t>
            </a:r>
            <a:r>
              <a:rPr lang="zh-CN" altLang="en-US" sz="2400">
                <a:latin typeface="黑体" panose="02010609060101010101" pitchFamily="49" charset="-122"/>
                <a:ea typeface="黑体" panose="02010609060101010101" pitchFamily="49" charset="-122"/>
              </a:rPr>
              <a:t>　</a:t>
            </a:r>
            <a:r>
              <a:rPr lang="en-US" altLang="zh-CN" sz="2400">
                <a:latin typeface="黑体" panose="02010609060101010101" pitchFamily="49" charset="-122"/>
                <a:ea typeface="黑体" panose="02010609060101010101" pitchFamily="49" charset="-122"/>
              </a:rPr>
              <a:t>AAbbCCDDee × aaBBccddEE</a:t>
            </a:r>
          </a:p>
          <a:p>
            <a:pPr algn="just">
              <a:lnSpc>
                <a:spcPct val="120000"/>
              </a:lnSpc>
              <a:buFontTx/>
              <a:buNone/>
            </a:pPr>
            <a:r>
              <a:rPr lang="en-US" altLang="zh-CN" sz="2000">
                <a:latin typeface="Comic Sans MS" panose="030F0702030302020204" pitchFamily="66" charset="0"/>
                <a:ea typeface="黑体" panose="02010609060101010101" pitchFamily="49" charset="-122"/>
              </a:rPr>
              <a:t> </a:t>
            </a:r>
          </a:p>
          <a:p>
            <a:pPr algn="just">
              <a:lnSpc>
                <a:spcPct val="120000"/>
              </a:lnSpc>
              <a:buFontTx/>
              <a:buNone/>
            </a:pPr>
            <a:r>
              <a:rPr lang="en-US" altLang="zh-CN" sz="2000">
                <a:latin typeface="Comic Sans MS" panose="030F0702030302020204" pitchFamily="66" charset="0"/>
                <a:ea typeface="黑体" panose="02010609060101010101" pitchFamily="49" charset="-122"/>
              </a:rPr>
              <a:t>        F</a:t>
            </a:r>
            <a:r>
              <a:rPr lang="en-US" altLang="zh-CN" sz="2000" baseline="-30000">
                <a:latin typeface="Comic Sans MS" panose="030F0702030302020204" pitchFamily="66" charset="0"/>
                <a:ea typeface="黑体" panose="02010609060101010101" pitchFamily="49" charset="-122"/>
              </a:rPr>
              <a:t>1</a:t>
            </a:r>
            <a:r>
              <a:rPr lang="en-US" altLang="zh-CN" sz="2000">
                <a:latin typeface="Comic Sans MS" panose="030F0702030302020204" pitchFamily="66" charset="0"/>
                <a:ea typeface="黑体" panose="02010609060101010101" pitchFamily="49" charset="-122"/>
              </a:rPr>
              <a:t>                </a:t>
            </a:r>
            <a:r>
              <a:rPr lang="en-US" altLang="zh-CN" sz="2400">
                <a:latin typeface="黑体" panose="02010609060101010101" pitchFamily="49" charset="-122"/>
                <a:ea typeface="黑体" panose="02010609060101010101" pitchFamily="49" charset="-122"/>
              </a:rPr>
              <a:t>AaBbCcDdEe</a:t>
            </a:r>
            <a:r>
              <a:rPr lang="en-US" altLang="zh-CN" sz="20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a:t>
            </a:r>
            <a:r>
              <a:rPr lang="zh-CN" altLang="en-US" sz="2400">
                <a:latin typeface="Comic Sans MS" panose="030F0702030302020204" pitchFamily="66" charset="0"/>
                <a:ea typeface="黑体" panose="02010609060101010101" pitchFamily="49" charset="-122"/>
              </a:rPr>
              <a:t>出现杂种优势</a:t>
            </a:r>
            <a:r>
              <a:rPr lang="en-US" altLang="zh-CN" sz="2400">
                <a:latin typeface="Comic Sans MS" panose="030F0702030302020204" pitchFamily="66" charset="0"/>
                <a:ea typeface="黑体" panose="02010609060101010101" pitchFamily="49" charset="-122"/>
              </a:rPr>
              <a:t>)</a:t>
            </a:r>
          </a:p>
        </p:txBody>
      </p:sp>
      <p:sp>
        <p:nvSpPr>
          <p:cNvPr id="70659" name="Line 3">
            <a:extLst>
              <a:ext uri="{FF2B5EF4-FFF2-40B4-BE49-F238E27FC236}">
                <a16:creationId xmlns:a16="http://schemas.microsoft.com/office/drawing/2014/main" id="{F725B9A4-6785-109B-597C-6A28107C2C36}"/>
              </a:ext>
            </a:extLst>
          </p:cNvPr>
          <p:cNvSpPr>
            <a:spLocks noChangeShapeType="1"/>
          </p:cNvSpPr>
          <p:nvPr/>
        </p:nvSpPr>
        <p:spPr bwMode="auto">
          <a:xfrm>
            <a:off x="3429000" y="4648200"/>
            <a:ext cx="0"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0" name="Text Box 4">
            <a:extLst>
              <a:ext uri="{FF2B5EF4-FFF2-40B4-BE49-F238E27FC236}">
                <a16:creationId xmlns:a16="http://schemas.microsoft.com/office/drawing/2014/main" id="{23F43EB0-D75D-ACCA-CEF0-013EC7927AC6}"/>
              </a:ext>
            </a:extLst>
          </p:cNvPr>
          <p:cNvSpPr txBox="1">
            <a:spLocks noChangeArrowheads="1"/>
          </p:cNvSpPr>
          <p:nvPr/>
        </p:nvSpPr>
        <p:spPr bwMode="auto">
          <a:xfrm>
            <a:off x="350838" y="1309688"/>
            <a:ext cx="8305800"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chemeClr val="hlink"/>
              </a:buClr>
              <a:buSzPct val="110000"/>
              <a:buFont typeface="Wingdings" panose="05000000000000000000" pitchFamily="2" charset="2"/>
              <a:buNone/>
            </a:pPr>
            <a:r>
              <a:rPr lang="zh-CN" altLang="en-US" sz="2400">
                <a:solidFill>
                  <a:srgbClr val="FFFF00"/>
                </a:solidFill>
                <a:latin typeface="黑体" panose="02010609060101010101" pitchFamily="49" charset="-122"/>
                <a:ea typeface="黑体" panose="02010609060101010101" pitchFamily="49" charset="-122"/>
              </a:rPr>
              <a:t>① 显性说（</a:t>
            </a:r>
            <a:r>
              <a:rPr lang="en-US" altLang="zh-CN" sz="2400">
                <a:solidFill>
                  <a:srgbClr val="FFFF00"/>
                </a:solidFill>
                <a:latin typeface="黑体" panose="02010609060101010101" pitchFamily="49" charset="-122"/>
                <a:ea typeface="黑体" panose="02010609060101010101" pitchFamily="49" charset="-122"/>
              </a:rPr>
              <a:t>dominance hypothesis</a:t>
            </a:r>
            <a:r>
              <a:rPr lang="zh-CN" altLang="en-US" sz="2400">
                <a:solidFill>
                  <a:srgbClr val="FFFF00"/>
                </a:solidFill>
                <a:latin typeface="黑体" panose="02010609060101010101" pitchFamily="49" charset="-122"/>
                <a:ea typeface="黑体" panose="02010609060101010101" pitchFamily="49" charset="-122"/>
              </a:rPr>
              <a:t>）</a:t>
            </a:r>
            <a:endParaRPr lang="en-US" altLang="zh-CN" sz="2400">
              <a:solidFill>
                <a:srgbClr val="FFFF00"/>
              </a:solidFill>
              <a:latin typeface="黑体" panose="02010609060101010101" pitchFamily="49" charset="-122"/>
              <a:ea typeface="黑体" panose="02010609060101010101" pitchFamily="49" charset="-122"/>
            </a:endParaRPr>
          </a:p>
          <a:p>
            <a:pPr algn="just">
              <a:lnSpc>
                <a:spcPct val="120000"/>
              </a:lnSpc>
              <a:buFontTx/>
              <a:buNone/>
            </a:pPr>
            <a:r>
              <a:rPr lang="zh-CN" altLang="en-US" sz="2400">
                <a:latin typeface="黑体" panose="02010609060101010101" pitchFamily="49" charset="-122"/>
                <a:ea typeface="黑体" panose="02010609060101010101" pitchFamily="49" charset="-122"/>
              </a:rPr>
              <a:t>若双亲对很多座位上的不同等位基因是纯合体，</a:t>
            </a:r>
            <a:r>
              <a:rPr lang="zh-CN" altLang="en-US" sz="2400">
                <a:solidFill>
                  <a:srgbClr val="FFFF00"/>
                </a:solidFill>
                <a:latin typeface="黑体" panose="02010609060101010101" pitchFamily="49" charset="-122"/>
                <a:ea typeface="黑体" panose="02010609060101010101" pitchFamily="49" charset="-122"/>
              </a:rPr>
              <a:t>形成杂种后，显性的有利基因的效应集积起来，而隐性有害基因的作用被遮盖起来，出现了明显的优势。即</a:t>
            </a:r>
            <a:r>
              <a:rPr lang="en-US" altLang="zh-CN" sz="2400">
                <a:solidFill>
                  <a:srgbClr val="FFFF00"/>
                </a:solidFill>
                <a:latin typeface="黑体" panose="02010609060101010101" pitchFamily="49" charset="-122"/>
                <a:ea typeface="黑体" panose="02010609060101010101" pitchFamily="49" charset="-122"/>
              </a:rPr>
              <a:t>:</a:t>
            </a:r>
            <a:r>
              <a:rPr lang="zh-CN" altLang="en-US" sz="2400">
                <a:solidFill>
                  <a:srgbClr val="FFFF00"/>
                </a:solidFill>
                <a:latin typeface="黑体" panose="02010609060101010101" pitchFamily="49" charset="-122"/>
                <a:ea typeface="黑体" panose="02010609060101010101" pitchFamily="49" charset="-122"/>
              </a:rPr>
              <a:t>杂种优势是双亲的显性基因集中在杂种中所引起的互补作用。</a:t>
            </a:r>
          </a:p>
        </p:txBody>
      </p:sp>
      <p:sp>
        <p:nvSpPr>
          <p:cNvPr id="70661" name="TextBox 1">
            <a:extLst>
              <a:ext uri="{FF2B5EF4-FFF2-40B4-BE49-F238E27FC236}">
                <a16:creationId xmlns:a16="http://schemas.microsoft.com/office/drawing/2014/main" id="{466A02FE-F409-8389-17B0-2AAF20599E1B}"/>
              </a:ext>
            </a:extLst>
          </p:cNvPr>
          <p:cNvSpPr txBox="1">
            <a:spLocks noChangeArrowheads="1"/>
          </p:cNvSpPr>
          <p:nvPr/>
        </p:nvSpPr>
        <p:spPr bwMode="auto">
          <a:xfrm>
            <a:off x="350838" y="523875"/>
            <a:ext cx="6591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FontTx/>
              <a:buNone/>
            </a:pPr>
            <a:r>
              <a:rPr lang="zh-CN" altLang="en-US" sz="2800">
                <a:solidFill>
                  <a:srgbClr val="FFFF00"/>
                </a:solidFill>
                <a:latin typeface="黑体" panose="02010609060101010101" pitchFamily="49" charset="-122"/>
                <a:ea typeface="黑体" panose="02010609060101010101" pitchFamily="49" charset="-122"/>
              </a:rPr>
              <a:t>（</a:t>
            </a:r>
            <a:r>
              <a:rPr lang="en-US" altLang="zh-CN" sz="2800">
                <a:solidFill>
                  <a:srgbClr val="FFFF00"/>
                </a:solidFill>
                <a:latin typeface="黑体" panose="02010609060101010101" pitchFamily="49" charset="-122"/>
                <a:ea typeface="黑体" panose="02010609060101010101" pitchFamily="49" charset="-122"/>
              </a:rPr>
              <a:t>3</a:t>
            </a:r>
            <a:r>
              <a:rPr lang="zh-CN" altLang="en-US" sz="2800">
                <a:solidFill>
                  <a:srgbClr val="FFFF00"/>
                </a:solidFill>
                <a:latin typeface="黑体" panose="02010609060101010101" pitchFamily="49" charset="-122"/>
                <a:ea typeface="黑体" panose="02010609060101010101" pitchFamily="49" charset="-122"/>
              </a:rPr>
              <a:t>）杂种优势形成的机制有两种学说：</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D8FF0F6-18A3-A692-7816-0D6D03E712E4}"/>
              </a:ext>
            </a:extLst>
          </p:cNvPr>
          <p:cNvSpPr>
            <a:spLocks noGrp="1" noChangeArrowheads="1"/>
          </p:cNvSpPr>
          <p:nvPr>
            <p:ph idx="1"/>
          </p:nvPr>
        </p:nvSpPr>
        <p:spPr>
          <a:xfrm>
            <a:off x="228600" y="381000"/>
            <a:ext cx="9144000" cy="3352800"/>
          </a:xfrm>
        </p:spPr>
        <p:txBody>
          <a:bodyPr/>
          <a:lstStyle/>
          <a:p>
            <a:pPr algn="just">
              <a:lnSpc>
                <a:spcPct val="90000"/>
              </a:lnSpc>
              <a:buFontTx/>
              <a:buNone/>
            </a:pPr>
            <a:endParaRPr lang="en-US" altLang="zh-CN" sz="2400" b="1">
              <a:solidFill>
                <a:schemeClr val="bg1"/>
              </a:solidFill>
              <a:latin typeface="宋体" panose="02010600030101010101" pitchFamily="2" charset="-122"/>
            </a:endParaRPr>
          </a:p>
          <a:p>
            <a:pPr algn="just">
              <a:lnSpc>
                <a:spcPct val="90000"/>
              </a:lnSpc>
              <a:buFontTx/>
              <a:buNone/>
            </a:pPr>
            <a:r>
              <a:rPr lang="en-US" altLang="zh-CN" sz="2400">
                <a:latin typeface="Comic Sans MS" panose="030F0702030302020204" pitchFamily="66" charset="0"/>
                <a:ea typeface="黑体" panose="02010609060101010101" pitchFamily="49" charset="-122"/>
              </a:rPr>
              <a:t> ② </a:t>
            </a:r>
            <a:r>
              <a:rPr lang="zh-CN" altLang="en-US" sz="2400">
                <a:solidFill>
                  <a:srgbClr val="FFFF00"/>
                </a:solidFill>
                <a:latin typeface="Comic Sans MS" panose="030F0702030302020204" pitchFamily="66" charset="0"/>
                <a:ea typeface="黑体" panose="02010609060101010101" pitchFamily="49" charset="-122"/>
              </a:rPr>
              <a:t>超显性说（</a:t>
            </a:r>
            <a:r>
              <a:rPr lang="en-US" altLang="zh-CN" sz="2400">
                <a:solidFill>
                  <a:srgbClr val="FFFF00"/>
                </a:solidFill>
                <a:latin typeface="Comic Sans MS" panose="030F0702030302020204" pitchFamily="66" charset="0"/>
                <a:ea typeface="黑体" panose="02010609060101010101" pitchFamily="49" charset="-122"/>
              </a:rPr>
              <a:t>overdominance hypothesis</a:t>
            </a:r>
            <a:r>
              <a:rPr lang="zh-CN" altLang="en-US" sz="2400">
                <a:solidFill>
                  <a:srgbClr val="FFFF00"/>
                </a:solidFill>
                <a:latin typeface="Comic Sans MS" panose="030F0702030302020204" pitchFamily="66" charset="0"/>
                <a:ea typeface="黑体" panose="02010609060101010101" pitchFamily="49" charset="-122"/>
              </a:rPr>
              <a:t>）</a:t>
            </a:r>
            <a:r>
              <a:rPr lang="en-US" altLang="zh-CN" sz="2400">
                <a:solidFill>
                  <a:srgbClr val="FFFF00"/>
                </a:solidFill>
                <a:latin typeface="Comic Sans MS" panose="030F0702030302020204" pitchFamily="66" charset="0"/>
                <a:ea typeface="黑体" panose="02010609060101010101" pitchFamily="49" charset="-122"/>
              </a:rPr>
              <a:t>:</a:t>
            </a:r>
          </a:p>
          <a:p>
            <a:pPr algn="just">
              <a:lnSpc>
                <a:spcPct val="90000"/>
              </a:lnSpc>
              <a:buFontTx/>
              <a:buNone/>
            </a:pPr>
            <a:r>
              <a:rPr lang="en-US" altLang="zh-CN" sz="2400">
                <a:latin typeface="Comic Sans MS" panose="030F0702030302020204" pitchFamily="66" charset="0"/>
                <a:ea typeface="黑体" panose="02010609060101010101" pitchFamily="49" charset="-122"/>
              </a:rPr>
              <a:t>   East</a:t>
            </a:r>
            <a:r>
              <a:rPr lang="zh-CN" altLang="en-US" sz="2400">
                <a:latin typeface="Comic Sans MS" panose="030F0702030302020204" pitchFamily="66" charset="0"/>
                <a:ea typeface="黑体" panose="02010609060101010101" pitchFamily="49" charset="-122"/>
              </a:rPr>
              <a:t>和</a:t>
            </a:r>
            <a:r>
              <a:rPr lang="en-US" altLang="zh-CN" sz="2400">
                <a:latin typeface="Comic Sans MS" panose="030F0702030302020204" pitchFamily="66" charset="0"/>
                <a:ea typeface="黑体" panose="02010609060101010101" pitchFamily="49" charset="-122"/>
              </a:rPr>
              <a:t>Shull 1918</a:t>
            </a:r>
            <a:r>
              <a:rPr lang="zh-CN" altLang="en-US" sz="2400">
                <a:latin typeface="Comic Sans MS" panose="030F0702030302020204" pitchFamily="66" charset="0"/>
                <a:ea typeface="黑体" panose="02010609060101010101" pitchFamily="49" charset="-122"/>
              </a:rPr>
              <a:t>年提出</a:t>
            </a:r>
            <a:r>
              <a:rPr lang="zh-CN" altLang="en-US" sz="2400">
                <a:solidFill>
                  <a:srgbClr val="FFFF00"/>
                </a:solidFill>
                <a:latin typeface="Comic Sans MS" panose="030F0702030302020204" pitchFamily="66" charset="0"/>
                <a:ea typeface="黑体" panose="02010609060101010101" pitchFamily="49" charset="-122"/>
              </a:rPr>
              <a:t>基因处于杂合态时比两个纯合态都好</a:t>
            </a:r>
          </a:p>
          <a:p>
            <a:pPr algn="just">
              <a:lnSpc>
                <a:spcPct val="90000"/>
              </a:lnSpc>
              <a:buFontTx/>
              <a:buNone/>
            </a:pPr>
            <a:r>
              <a:rPr lang="zh-CN" altLang="en-US" sz="2400">
                <a:solidFill>
                  <a:schemeClr val="bg1"/>
                </a:solidFill>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P</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2</a:t>
            </a:r>
          </a:p>
          <a:p>
            <a:pPr algn="just">
              <a:lnSpc>
                <a:spcPct val="90000"/>
              </a:lnSpc>
            </a:pPr>
            <a:endParaRPr lang="en-US" altLang="zh-CN" sz="2400" baseline="-30000">
              <a:latin typeface="Comic Sans MS" panose="030F0702030302020204" pitchFamily="66" charset="0"/>
              <a:ea typeface="黑体" panose="02010609060101010101" pitchFamily="49" charset="-122"/>
            </a:endParaRPr>
          </a:p>
          <a:p>
            <a:pPr algn="just">
              <a:lnSpc>
                <a:spcPct val="90000"/>
              </a:lnSpc>
              <a:buFontTx/>
              <a:buNone/>
            </a:pPr>
            <a:r>
              <a:rPr lang="en-US" altLang="zh-CN" sz="2400">
                <a:latin typeface="Comic Sans MS" panose="030F0702030302020204" pitchFamily="66" charset="0"/>
                <a:ea typeface="黑体" panose="02010609060101010101" pitchFamily="49" charset="-122"/>
              </a:rPr>
              <a:t>    F</a:t>
            </a:r>
            <a:r>
              <a:rPr lang="en-US" altLang="zh-CN" sz="2400" baseline="-25000">
                <a:latin typeface="Comic Sans MS" panose="030F0702030302020204" pitchFamily="66" charset="0"/>
                <a:ea typeface="黑体" panose="02010609060101010101" pitchFamily="49" charset="-122"/>
              </a:rPr>
              <a:t>1             </a:t>
            </a:r>
            <a:r>
              <a:rPr lang="en-US" altLang="zh-CN" sz="2400">
                <a:latin typeface="Comic Sans MS" panose="030F0702030302020204" pitchFamily="66" charset="0"/>
                <a:ea typeface="黑体" panose="02010609060101010101" pitchFamily="49" charset="-122"/>
              </a:rPr>
              <a:t> a</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a</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b</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c</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d</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1</a:t>
            </a:r>
            <a:r>
              <a:rPr lang="en-US" altLang="zh-CN" sz="2400">
                <a:latin typeface="Comic Sans MS" panose="030F0702030302020204" pitchFamily="66" charset="0"/>
                <a:ea typeface="黑体" panose="02010609060101010101" pitchFamily="49" charset="-122"/>
              </a:rPr>
              <a:t>e</a:t>
            </a:r>
            <a:r>
              <a:rPr lang="en-US" altLang="zh-CN" sz="2400" baseline="-30000">
                <a:latin typeface="Comic Sans MS" panose="030F0702030302020204" pitchFamily="66" charset="0"/>
                <a:ea typeface="黑体" panose="02010609060101010101" pitchFamily="49" charset="-122"/>
              </a:rPr>
              <a:t>2</a:t>
            </a:r>
            <a:r>
              <a:rPr lang="en-US" altLang="zh-CN" sz="2400">
                <a:latin typeface="Comic Sans MS" panose="030F0702030302020204" pitchFamily="66" charset="0"/>
                <a:ea typeface="黑体" panose="02010609060101010101" pitchFamily="49" charset="-122"/>
              </a:rPr>
              <a:t>  (</a:t>
            </a:r>
            <a:r>
              <a:rPr lang="zh-CN" altLang="en-US" sz="2400">
                <a:latin typeface="Comic Sans MS" panose="030F0702030302020204" pitchFamily="66" charset="0"/>
                <a:ea typeface="黑体" panose="02010609060101010101" pitchFamily="49" charset="-122"/>
              </a:rPr>
              <a:t>出现杂种优势</a:t>
            </a:r>
            <a:r>
              <a:rPr lang="en-US" altLang="zh-CN" sz="2400">
                <a:latin typeface="Comic Sans MS" panose="030F0702030302020204" pitchFamily="66" charset="0"/>
                <a:ea typeface="黑体" panose="02010609060101010101" pitchFamily="49" charset="-122"/>
              </a:rPr>
              <a:t>)</a:t>
            </a:r>
          </a:p>
          <a:p>
            <a:pPr algn="just">
              <a:lnSpc>
                <a:spcPct val="90000"/>
              </a:lnSpc>
              <a:buFontTx/>
              <a:buNone/>
            </a:pPr>
            <a:endParaRPr lang="en-US" altLang="zh-CN" sz="2400">
              <a:latin typeface="Comic Sans MS" panose="030F0702030302020204" pitchFamily="66" charset="0"/>
              <a:ea typeface="黑体" panose="02010609060101010101" pitchFamily="49" charset="-122"/>
            </a:endParaRPr>
          </a:p>
          <a:p>
            <a:pPr algn="just">
              <a:lnSpc>
                <a:spcPct val="90000"/>
              </a:lnSpc>
              <a:buFontTx/>
              <a:buNone/>
            </a:pPr>
            <a:r>
              <a:rPr lang="en-US" altLang="zh-CN" sz="2400" b="1">
                <a:solidFill>
                  <a:schemeClr val="bg1"/>
                </a:solidFill>
                <a:latin typeface="宋体" panose="02010600030101010101" pitchFamily="2" charset="-122"/>
              </a:rPr>
              <a:t>       </a:t>
            </a:r>
            <a:endParaRPr lang="en-US" altLang="zh-CN" sz="2400" b="1">
              <a:solidFill>
                <a:srgbClr val="FFFF00"/>
              </a:solidFill>
              <a:latin typeface="宋体" panose="02010600030101010101" pitchFamily="2" charset="-122"/>
            </a:endParaRPr>
          </a:p>
        </p:txBody>
      </p:sp>
      <p:sp>
        <p:nvSpPr>
          <p:cNvPr id="71683" name="Line 3">
            <a:extLst>
              <a:ext uri="{FF2B5EF4-FFF2-40B4-BE49-F238E27FC236}">
                <a16:creationId xmlns:a16="http://schemas.microsoft.com/office/drawing/2014/main" id="{094E69B6-8B95-2A81-20CC-FF48D0941BE3}"/>
              </a:ext>
            </a:extLst>
          </p:cNvPr>
          <p:cNvSpPr>
            <a:spLocks noChangeShapeType="1"/>
          </p:cNvSpPr>
          <p:nvPr/>
        </p:nvSpPr>
        <p:spPr bwMode="auto">
          <a:xfrm>
            <a:off x="3962400" y="2057400"/>
            <a:ext cx="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1684" name="Text Box 4">
            <a:extLst>
              <a:ext uri="{FF2B5EF4-FFF2-40B4-BE49-F238E27FC236}">
                <a16:creationId xmlns:a16="http://schemas.microsoft.com/office/drawing/2014/main" id="{25B2E011-DFD0-4262-CE24-9FBFF1DBD69D}"/>
              </a:ext>
            </a:extLst>
          </p:cNvPr>
          <p:cNvSpPr txBox="1">
            <a:spLocks noChangeArrowheads="1"/>
          </p:cNvSpPr>
          <p:nvPr/>
        </p:nvSpPr>
        <p:spPr bwMode="auto">
          <a:xfrm>
            <a:off x="609600" y="2895600"/>
            <a:ext cx="82296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3400"/>
              </a:lnSpc>
              <a:spcBef>
                <a:spcPct val="0"/>
              </a:spcBef>
              <a:buClr>
                <a:schemeClr val="hlink"/>
              </a:buClr>
              <a:buSzPct val="110000"/>
              <a:buFont typeface="Wingdings" panose="05000000000000000000" pitchFamily="2" charset="2"/>
              <a:buNone/>
            </a:pPr>
            <a:r>
              <a:rPr lang="zh-CN" altLang="en-US" sz="2400">
                <a:latin typeface="Tahoma" panose="020B0604030504040204" pitchFamily="34" charset="0"/>
                <a:ea typeface="黑体" panose="02010609060101010101" pitchFamily="49" charset="-122"/>
              </a:rPr>
              <a:t>该假说认为同基因座杂基因间及不同基因座之间，是复杂的互作关系，而不是显隐性关系，杂种优势的形成来源于基因的互作，其中包括同基因座在杂合状态下基因之间的互作和不同基因之间的基因互作（亦称上位性互作）。在杂合状态下，基因表达水平可大大超过纯合状态的基因表达水平。</a:t>
            </a:r>
            <a:r>
              <a:rPr lang="zh-CN" altLang="en-US" sz="2400">
                <a:solidFill>
                  <a:srgbClr val="FFFF00"/>
                </a:solidFill>
                <a:latin typeface="Tahoma" panose="020B0604030504040204" pitchFamily="34" charset="0"/>
                <a:ea typeface="黑体" panose="02010609060101010101" pitchFamily="49" charset="-122"/>
              </a:rPr>
              <a:t>由于基因型在杂合状态下的性状表现超过基因型在显性情况下的表现，故称为超显性现象。</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5374CD83-B3BF-8F14-281F-FDB06CFDAD0A}"/>
              </a:ext>
            </a:extLst>
          </p:cNvPr>
          <p:cNvSpPr>
            <a:spLocks noGrp="1" noChangeArrowheads="1"/>
          </p:cNvSpPr>
          <p:nvPr>
            <p:ph idx="4294967295"/>
          </p:nvPr>
        </p:nvSpPr>
        <p:spPr>
          <a:xfrm>
            <a:off x="0" y="609600"/>
            <a:ext cx="9067800" cy="6096000"/>
          </a:xfrm>
        </p:spPr>
        <p:txBody>
          <a:bodyPr/>
          <a:lstStyle/>
          <a:p>
            <a:pPr>
              <a:lnSpc>
                <a:spcPct val="160000"/>
              </a:lnSpc>
              <a:buFontTx/>
              <a:buNone/>
            </a:pPr>
            <a:r>
              <a:rPr lang="zh-CN" altLang="en-US" sz="2400">
                <a:latin typeface="黑体" panose="02010609060101010101" pitchFamily="49" charset="-122"/>
                <a:ea typeface="黑体" panose="02010609060101010101" pitchFamily="49" charset="-122"/>
              </a:rPr>
              <a:t>超显性假说所说的杂种优势的生化基础两种可能情况：</a:t>
            </a:r>
            <a:r>
              <a:rPr lang="zh-CN" altLang="en-US" sz="2000">
                <a:latin typeface="黑体" panose="02010609060101010101" pitchFamily="49" charset="-122"/>
                <a:ea typeface="黑体" panose="02010609060101010101" pitchFamily="49" charset="-122"/>
              </a:rPr>
              <a:t> </a:t>
            </a:r>
          </a:p>
          <a:p>
            <a:pPr>
              <a:lnSpc>
                <a:spcPct val="160000"/>
              </a:lnSpc>
              <a:buFontTx/>
              <a:buNone/>
            </a:pPr>
            <a:r>
              <a:rPr lang="zh-CN" altLang="en-US" sz="2000">
                <a:latin typeface="黑体" panose="02010609060101010101" pitchFamily="49" charset="-122"/>
                <a:ea typeface="黑体" panose="02010609060101010101" pitchFamily="49" charset="-122"/>
              </a:rPr>
              <a:t>　</a:t>
            </a:r>
            <a:r>
              <a:rPr lang="zh-CN" altLang="en-US" sz="2400">
                <a:latin typeface="黑体" panose="02010609060101010101" pitchFamily="49" charset="-122"/>
                <a:ea typeface="黑体" panose="02010609060101010101" pitchFamily="49" charset="-122"/>
              </a:rPr>
              <a:t>①两个等位基因各自编码一种蛋白质，这两种蛋白质的相互作用的结果比各自独立存在更有利于个体的生存。例如人类的镰刀形血红蛋白杂合体（</a:t>
            </a:r>
            <a:r>
              <a:rPr lang="en-US" altLang="zh-CN" sz="2400">
                <a:latin typeface="黑体" panose="02010609060101010101" pitchFamily="49" charset="-122"/>
                <a:ea typeface="黑体" panose="02010609060101010101" pitchFamily="49" charset="-122"/>
              </a:rPr>
              <a:t>HbA</a:t>
            </a:r>
            <a:r>
              <a:rPr lang="zh-CN" altLang="en-US" sz="2400">
                <a:latin typeface="黑体" panose="02010609060101010101" pitchFamily="49" charset="-122"/>
                <a:ea typeface="黑体" panose="02010609060101010101" pitchFamily="49" charset="-122"/>
              </a:rPr>
              <a:t>／</a:t>
            </a:r>
            <a:r>
              <a:rPr lang="en-US" altLang="zh-CN" sz="2400">
                <a:latin typeface="黑体" panose="02010609060101010101" pitchFamily="49" charset="-122"/>
                <a:ea typeface="黑体" panose="02010609060101010101" pitchFamily="49" charset="-122"/>
              </a:rPr>
              <a:t>HbS</a:t>
            </a:r>
            <a:r>
              <a:rPr lang="zh-CN" altLang="en-US" sz="2400">
                <a:latin typeface="黑体" panose="02010609060101010101" pitchFamily="49" charset="-122"/>
                <a:ea typeface="黑体" panose="02010609060101010101" pitchFamily="49" charset="-122"/>
              </a:rPr>
              <a:t>）的红细胞中同时存在着两种血红蛋白：成人血红蛋白（</a:t>
            </a:r>
            <a:r>
              <a:rPr lang="en-US" altLang="zh-CN" sz="2400">
                <a:latin typeface="黑体" panose="02010609060101010101" pitchFamily="49" charset="-122"/>
                <a:ea typeface="黑体" panose="02010609060101010101" pitchFamily="49" charset="-122"/>
              </a:rPr>
              <a:t>HbA</a:t>
            </a:r>
            <a:r>
              <a:rPr lang="zh-CN" altLang="en-US" sz="2400">
                <a:latin typeface="黑体" panose="02010609060101010101" pitchFamily="49" charset="-122"/>
                <a:ea typeface="黑体" panose="02010609060101010101" pitchFamily="49" charset="-122"/>
              </a:rPr>
              <a:t>）和镰刀形细胞血红蛋白（</a:t>
            </a:r>
            <a:r>
              <a:rPr lang="en-US" altLang="zh-CN" sz="2400">
                <a:latin typeface="黑体" panose="02010609060101010101" pitchFamily="49" charset="-122"/>
                <a:ea typeface="黑体" panose="02010609060101010101" pitchFamily="49" charset="-122"/>
              </a:rPr>
              <a:t>HbS</a:t>
            </a:r>
            <a:r>
              <a:rPr lang="zh-CN" altLang="en-US" sz="2400">
                <a:latin typeface="黑体" panose="02010609060101010101" pitchFamily="49" charset="-122"/>
                <a:ea typeface="黑体" panose="02010609060101010101" pitchFamily="49" charset="-122"/>
              </a:rPr>
              <a:t>）。杂合体既不是贫血症患者，又较不易为疟原虫感染，因而在疟疾流行的地区更有利于生存。 </a:t>
            </a:r>
          </a:p>
          <a:p>
            <a:pPr>
              <a:lnSpc>
                <a:spcPct val="160000"/>
              </a:lnSpc>
              <a:buFontTx/>
              <a:buNone/>
            </a:pPr>
            <a:r>
              <a:rPr lang="zh-CN" altLang="en-US" sz="2400">
                <a:latin typeface="黑体" panose="02010609060101010101" pitchFamily="49" charset="-122"/>
                <a:ea typeface="黑体" panose="02010609060101010101" pitchFamily="49" charset="-122"/>
              </a:rPr>
              <a:t>   ②两个杂合等位基因所编码的多肽结合成为活力高于相同亚基所形成的蛋白质。等位基因的这一相互作用形式至少曾经在粗糙脉孢菌的谷氨酸脱氢酶基因中发现。</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C5D61755-3447-909D-ED97-488ADD40E898}"/>
              </a:ext>
            </a:extLst>
          </p:cNvPr>
          <p:cNvSpPr>
            <a:spLocks noGrp="1" noChangeArrowheads="1"/>
          </p:cNvSpPr>
          <p:nvPr>
            <p:ph idx="4294967295"/>
          </p:nvPr>
        </p:nvSpPr>
        <p:spPr>
          <a:xfrm>
            <a:off x="457200" y="1143000"/>
            <a:ext cx="8229600" cy="3505200"/>
          </a:xfrm>
        </p:spPr>
        <p:txBody>
          <a:bodyPr/>
          <a:lstStyle/>
          <a:p>
            <a:pPr marL="0" indent="0">
              <a:lnSpc>
                <a:spcPct val="150000"/>
              </a:lnSpc>
              <a:buFontTx/>
              <a:buNone/>
            </a:pPr>
            <a:r>
              <a:rPr lang="zh-CN" altLang="en-US" sz="2400">
                <a:ea typeface="黑体" panose="02010609060101010101" pitchFamily="49" charset="-122"/>
              </a:rPr>
              <a:t>上述两种假说一个强调显性基因作用，另一个强调基因间相互作用，它们既非互相排斥又不能概括一切。根据数量性状的遗传分析，杂种优势的遗传实质在于</a:t>
            </a:r>
            <a:r>
              <a:rPr lang="zh-CN" altLang="en-US" sz="2400">
                <a:solidFill>
                  <a:srgbClr val="FFFF00"/>
                </a:solidFill>
                <a:ea typeface="黑体" panose="02010609060101010101" pitchFamily="49" charset="-122"/>
              </a:rPr>
              <a:t>显性效应</a:t>
            </a:r>
            <a:r>
              <a:rPr lang="zh-CN" altLang="en-US" sz="2400">
                <a:ea typeface="黑体" panose="02010609060101010101" pitchFamily="49" charset="-122"/>
              </a:rPr>
              <a:t>、</a:t>
            </a:r>
            <a:r>
              <a:rPr lang="zh-CN" altLang="en-US" sz="2400">
                <a:solidFill>
                  <a:srgbClr val="FFFF00"/>
                </a:solidFill>
                <a:ea typeface="黑体" panose="02010609060101010101" pitchFamily="49" charset="-122"/>
              </a:rPr>
              <a:t>累加效应</a:t>
            </a:r>
            <a:r>
              <a:rPr lang="zh-CN" altLang="en-US" sz="2400">
                <a:ea typeface="黑体" panose="02010609060101010101" pitchFamily="49" charset="-122"/>
              </a:rPr>
              <a:t>以及</a:t>
            </a:r>
            <a:r>
              <a:rPr lang="zh-CN" altLang="en-US" sz="2400">
                <a:solidFill>
                  <a:srgbClr val="FFFF00"/>
                </a:solidFill>
                <a:ea typeface="黑体" panose="02010609060101010101" pitchFamily="49" charset="-122"/>
              </a:rPr>
              <a:t>异位显性</a:t>
            </a:r>
            <a:r>
              <a:rPr lang="zh-CN" altLang="en-US" sz="2400">
                <a:ea typeface="黑体" panose="02010609060101010101" pitchFamily="49" charset="-122"/>
              </a:rPr>
              <a:t>、</a:t>
            </a:r>
            <a:r>
              <a:rPr lang="zh-CN" altLang="en-US" sz="2400">
                <a:solidFill>
                  <a:srgbClr val="FFFF00"/>
                </a:solidFill>
                <a:ea typeface="黑体" panose="02010609060101010101" pitchFamily="49" charset="-122"/>
              </a:rPr>
              <a:t>互补作用</a:t>
            </a:r>
            <a:r>
              <a:rPr lang="zh-CN" altLang="en-US" sz="2400">
                <a:ea typeface="黑体" panose="02010609060101010101" pitchFamily="49" charset="-122"/>
              </a:rPr>
              <a:t>和</a:t>
            </a:r>
            <a:r>
              <a:rPr lang="zh-CN" altLang="en-US" sz="2400">
                <a:solidFill>
                  <a:srgbClr val="FFFF00"/>
                </a:solidFill>
                <a:ea typeface="黑体" panose="02010609060101010101" pitchFamily="49" charset="-122"/>
              </a:rPr>
              <a:t>超显性</a:t>
            </a:r>
            <a:r>
              <a:rPr lang="zh-CN" altLang="en-US" sz="2400">
                <a:ea typeface="黑体" panose="02010609060101010101" pitchFamily="49" charset="-122"/>
              </a:rPr>
              <a:t>等各种基因互作效应。在某一材料中可能只有某一种基因互作决定某种程度的杂种优势。</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4561222-39EB-0433-997F-8266F18FCB4C}"/>
              </a:ext>
            </a:extLst>
          </p:cNvPr>
          <p:cNvSpPr>
            <a:spLocks noGrp="1" noChangeArrowheads="1"/>
          </p:cNvSpPr>
          <p:nvPr>
            <p:ph type="title"/>
          </p:nvPr>
        </p:nvSpPr>
        <p:spPr/>
        <p:txBody>
          <a:bodyPr/>
          <a:lstStyle/>
          <a:p>
            <a:r>
              <a:rPr lang="zh-CN" altLang="en-US" b="1">
                <a:solidFill>
                  <a:srgbClr val="FFFF00"/>
                </a:solidFill>
                <a:latin typeface="黑体" panose="02010609060101010101" pitchFamily="49" charset="-122"/>
                <a:ea typeface="黑体" panose="02010609060101010101" pitchFamily="49" charset="-122"/>
              </a:rPr>
              <a:t>作  业</a:t>
            </a:r>
            <a:endParaRPr lang="zh-CN" altLang="zh-CN" b="1">
              <a:solidFill>
                <a:srgbClr val="FFFF00"/>
              </a:solidFill>
              <a:latin typeface="黑体" panose="02010609060101010101" pitchFamily="49" charset="-122"/>
              <a:ea typeface="黑体" panose="02010609060101010101" pitchFamily="49" charset="-122"/>
            </a:endParaRPr>
          </a:p>
        </p:txBody>
      </p:sp>
      <p:sp>
        <p:nvSpPr>
          <p:cNvPr id="62467" name="Rectangle 3">
            <a:extLst>
              <a:ext uri="{FF2B5EF4-FFF2-40B4-BE49-F238E27FC236}">
                <a16:creationId xmlns:a16="http://schemas.microsoft.com/office/drawing/2014/main" id="{19FCBFC3-0FE0-4CF2-EA61-91CA746DAD72}"/>
              </a:ext>
            </a:extLst>
          </p:cNvPr>
          <p:cNvSpPr>
            <a:spLocks noGrp="1" noChangeArrowheads="1"/>
          </p:cNvSpPr>
          <p:nvPr>
            <p:ph idx="1"/>
          </p:nvPr>
        </p:nvSpPr>
        <p:spPr>
          <a:xfrm>
            <a:off x="457200" y="1600200"/>
            <a:ext cx="8458200" cy="2667000"/>
          </a:xfrm>
        </p:spPr>
        <p:txBody>
          <a:bodyPr/>
          <a:lstStyle/>
          <a:p>
            <a:pPr>
              <a:buFontTx/>
              <a:buNone/>
              <a:defRPr/>
            </a:pPr>
            <a:r>
              <a:rPr lang="en-US" altLang="zh-CN" dirty="0"/>
              <a:t>8</a:t>
            </a:r>
            <a:r>
              <a:rPr lang="zh-CN" altLang="en-US" dirty="0"/>
              <a:t>， </a:t>
            </a:r>
            <a:r>
              <a:rPr lang="en-US" altLang="zh-CN" dirty="0"/>
              <a:t>10</a:t>
            </a:r>
            <a:r>
              <a:rPr lang="zh-CN" altLang="en-US" dirty="0"/>
              <a:t>，</a:t>
            </a:r>
            <a:endParaRPr lang="en-US" altLang="zh-CN" dirty="0"/>
          </a:p>
          <a:p>
            <a:pPr>
              <a:buFontTx/>
              <a:buNone/>
              <a:defRPr/>
            </a:pPr>
            <a:endParaRPr lang="en-US" altLang="zh-CN" dirty="0"/>
          </a:p>
          <a:p>
            <a:pPr marL="514350" indent="-514350">
              <a:buFontTx/>
              <a:buNone/>
              <a:defRPr/>
            </a:pPr>
            <a:r>
              <a:rPr lang="zh-CN" altLang="en-US" dirty="0"/>
              <a:t>找一个杂种优势的例子。</a:t>
            </a:r>
          </a:p>
          <a:p>
            <a:pPr>
              <a:buFontTx/>
              <a:buNone/>
              <a:defRPr/>
            </a:pPr>
            <a:r>
              <a:rPr lang="zh-CN" altLang="en-US" dirty="0"/>
              <a:t> </a:t>
            </a:r>
            <a:endParaRPr lang="zh-CN" altLang="en-US" sz="6000" dirty="0">
              <a:solidFill>
                <a:srgbClr val="FFFF00"/>
              </a:solidFill>
              <a:ea typeface="隶书" pitchFamily="49" charset="-122"/>
            </a:endParaRPr>
          </a:p>
          <a:p>
            <a:pPr>
              <a:buFontTx/>
              <a:buNone/>
              <a:defRPr/>
            </a:pPr>
            <a:endParaRPr lang="zh-CN" altLang="en-US" sz="4000" dirty="0">
              <a:solidFill>
                <a:srgbClr val="CC6600"/>
              </a:solidFill>
              <a:ea typeface="华文行楷" pitchFamily="2" charset="-122"/>
            </a:endParaRPr>
          </a:p>
          <a:p>
            <a:pPr>
              <a:buFontTx/>
              <a:buNone/>
              <a:defRPr/>
            </a:pPr>
            <a:r>
              <a:rPr lang="zh-CN" altLang="en-US" dirty="0"/>
              <a:t>                                </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2B26BD3-08CC-547D-825C-DBB763126D2B}"/>
              </a:ext>
            </a:extLst>
          </p:cNvPr>
          <p:cNvSpPr>
            <a:spLocks noGrp="1" noChangeArrowheads="1"/>
          </p:cNvSpPr>
          <p:nvPr>
            <p:ph type="title"/>
          </p:nvPr>
        </p:nvSpPr>
        <p:spPr>
          <a:xfrm>
            <a:off x="304800" y="304800"/>
            <a:ext cx="8229600" cy="762000"/>
          </a:xfrm>
        </p:spPr>
        <p:txBody>
          <a:bodyPr/>
          <a:lstStyle/>
          <a:p>
            <a:pPr eaLnBrk="1" hangingPunct="1"/>
            <a:r>
              <a:rPr lang="zh-CN" altLang="en-US"/>
              <a:t> </a:t>
            </a:r>
            <a:r>
              <a:rPr lang="zh-CN" altLang="en-US" sz="3600" b="1">
                <a:solidFill>
                  <a:srgbClr val="FFFF00"/>
                </a:solidFill>
              </a:rPr>
              <a:t>思考题：关于</a:t>
            </a:r>
            <a:r>
              <a:rPr lang="en-US" altLang="zh-CN" sz="3600" b="1">
                <a:solidFill>
                  <a:srgbClr val="FFFF00"/>
                </a:solidFill>
              </a:rPr>
              <a:t>DNA</a:t>
            </a:r>
            <a:r>
              <a:rPr lang="zh-CN" altLang="en-US" sz="3600" b="1">
                <a:solidFill>
                  <a:srgbClr val="FFFF00"/>
                </a:solidFill>
              </a:rPr>
              <a:t>分子标记</a:t>
            </a:r>
          </a:p>
        </p:txBody>
      </p:sp>
      <p:graphicFrame>
        <p:nvGraphicFramePr>
          <p:cNvPr id="2" name="表格 1">
            <a:extLst>
              <a:ext uri="{FF2B5EF4-FFF2-40B4-BE49-F238E27FC236}">
                <a16:creationId xmlns:a16="http://schemas.microsoft.com/office/drawing/2014/main" id="{22983207-DABE-F414-2002-3B9D4CEE1901}"/>
              </a:ext>
            </a:extLst>
          </p:cNvPr>
          <p:cNvGraphicFramePr>
            <a:graphicFrameLocks noGrp="1"/>
          </p:cNvGraphicFramePr>
          <p:nvPr/>
        </p:nvGraphicFramePr>
        <p:xfrm>
          <a:off x="1981200" y="4114800"/>
          <a:ext cx="5562600" cy="2547938"/>
        </p:xfrm>
        <a:graphic>
          <a:graphicData uri="http://schemas.openxmlformats.org/drawingml/2006/table">
            <a:tbl>
              <a:tblPr>
                <a:tableStyleId>{5C22544A-7EE6-4342-B048-85BDC9FD1C3A}</a:tableStyleId>
              </a:tblPr>
              <a:tblGrid>
                <a:gridCol w="2965291">
                  <a:extLst>
                    <a:ext uri="{9D8B030D-6E8A-4147-A177-3AD203B41FA5}">
                      <a16:colId xmlns:a16="http://schemas.microsoft.com/office/drawing/2014/main" val="93510400"/>
                    </a:ext>
                  </a:extLst>
                </a:gridCol>
                <a:gridCol w="2597309">
                  <a:extLst>
                    <a:ext uri="{9D8B030D-6E8A-4147-A177-3AD203B41FA5}">
                      <a16:colId xmlns:a16="http://schemas.microsoft.com/office/drawing/2014/main" val="3292479310"/>
                    </a:ext>
                  </a:extLst>
                </a:gridCol>
              </a:tblGrid>
              <a:tr h="363991">
                <a:tc>
                  <a:txBody>
                    <a:bodyPr/>
                    <a:lstStyle/>
                    <a:p>
                      <a:pPr algn="ctr">
                        <a:spcAft>
                          <a:spcPts val="0"/>
                        </a:spcAft>
                      </a:pPr>
                      <a:r>
                        <a:rPr lang="zh-CN" sz="1200" kern="100">
                          <a:effectLst/>
                        </a:rPr>
                        <a:t>基因型</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zh-CN" sz="1200" kern="100">
                          <a:effectLst/>
                        </a:rPr>
                        <a:t>植株数</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1401707459"/>
                  </a:ext>
                </a:extLst>
              </a:tr>
              <a:tr h="363991">
                <a:tc>
                  <a:txBody>
                    <a:bodyPr/>
                    <a:lstStyle/>
                    <a:p>
                      <a:pPr algn="ctr">
                        <a:spcAft>
                          <a:spcPts val="0"/>
                        </a:spcAft>
                      </a:pPr>
                      <a:r>
                        <a:rPr lang="en-US" sz="1200" kern="100">
                          <a:effectLst/>
                        </a:rPr>
                        <a:t>A</a:t>
                      </a:r>
                      <a:r>
                        <a:rPr lang="en-US" sz="1200" kern="100" baseline="-25000">
                          <a:effectLst/>
                        </a:rPr>
                        <a:t>1</a:t>
                      </a:r>
                      <a:r>
                        <a:rPr lang="en-US" sz="1200" kern="100">
                          <a:effectLst/>
                        </a:rPr>
                        <a:t>A</a:t>
                      </a:r>
                      <a:r>
                        <a:rPr lang="en-US" sz="1200" kern="100" baseline="-25000">
                          <a:effectLst/>
                        </a:rPr>
                        <a:t>1</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a:effectLst/>
                        </a:rPr>
                        <a:t>52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1299891085"/>
                  </a:ext>
                </a:extLst>
              </a:tr>
              <a:tr h="363991">
                <a:tc>
                  <a:txBody>
                    <a:bodyPr/>
                    <a:lstStyle/>
                    <a:p>
                      <a:pPr algn="ctr">
                        <a:spcAft>
                          <a:spcPts val="0"/>
                        </a:spcAft>
                      </a:pPr>
                      <a:r>
                        <a:rPr lang="en-US" sz="1200" kern="100" dirty="0">
                          <a:effectLst/>
                        </a:rPr>
                        <a:t>A</a:t>
                      </a:r>
                      <a:r>
                        <a:rPr lang="en-US" sz="1200" kern="100" baseline="-25000" dirty="0">
                          <a:effectLst/>
                        </a:rPr>
                        <a:t>1</a:t>
                      </a:r>
                      <a:r>
                        <a:rPr lang="en-US" sz="1200" kern="100" dirty="0">
                          <a:effectLst/>
                        </a:rPr>
                        <a:t>A</a:t>
                      </a:r>
                      <a:r>
                        <a:rPr lang="en-US" sz="1200" kern="100" baseline="-25000" dirty="0">
                          <a:effectLst/>
                        </a:rPr>
                        <a:t>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a:effectLst/>
                        </a:rPr>
                        <a:t>100</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2969971745"/>
                  </a:ext>
                </a:extLst>
              </a:tr>
              <a:tr h="363991">
                <a:tc>
                  <a:txBody>
                    <a:bodyPr/>
                    <a:lstStyle/>
                    <a:p>
                      <a:pPr algn="ctr">
                        <a:spcAft>
                          <a:spcPts val="0"/>
                        </a:spcAft>
                      </a:pPr>
                      <a:r>
                        <a:rPr lang="en-US" sz="1200" kern="100" dirty="0">
                          <a:effectLst/>
                        </a:rPr>
                        <a:t>A</a:t>
                      </a:r>
                      <a:r>
                        <a:rPr lang="en-US" sz="1200" kern="100" baseline="-25000" dirty="0">
                          <a:effectLst/>
                        </a:rPr>
                        <a:t>2</a:t>
                      </a:r>
                      <a:r>
                        <a:rPr lang="en-US" sz="1200" kern="100" dirty="0">
                          <a:effectLst/>
                        </a:rPr>
                        <a:t>A</a:t>
                      </a:r>
                      <a:r>
                        <a:rPr lang="en-US" sz="1200" kern="100" baseline="-25000" dirty="0">
                          <a:effectLst/>
                        </a:rPr>
                        <a:t>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a:effectLst/>
                        </a:rPr>
                        <a:t>48</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471728248"/>
                  </a:ext>
                </a:extLst>
              </a:tr>
              <a:tr h="363991">
                <a:tc>
                  <a:txBody>
                    <a:bodyPr/>
                    <a:lstStyle/>
                    <a:p>
                      <a:pPr algn="ctr">
                        <a:spcAft>
                          <a:spcPts val="0"/>
                        </a:spcAft>
                      </a:pPr>
                      <a:r>
                        <a:rPr lang="en-US" sz="1200" kern="100">
                          <a:effectLst/>
                        </a:rPr>
                        <a:t>B</a:t>
                      </a:r>
                      <a:r>
                        <a:rPr lang="en-US" sz="1200" kern="100" baseline="-25000">
                          <a:effectLst/>
                        </a:rPr>
                        <a:t>1</a:t>
                      </a:r>
                      <a:r>
                        <a:rPr lang="en-US" sz="1200" kern="100">
                          <a:effectLst/>
                        </a:rPr>
                        <a:t>B</a:t>
                      </a:r>
                      <a:r>
                        <a:rPr lang="en-US" sz="1200" kern="100" baseline="-25000">
                          <a:effectLst/>
                        </a:rPr>
                        <a:t>1</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dirty="0">
                          <a:effectLst/>
                        </a:rPr>
                        <a:t>112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3947213786"/>
                  </a:ext>
                </a:extLst>
              </a:tr>
              <a:tr h="363991">
                <a:tc>
                  <a:txBody>
                    <a:bodyPr/>
                    <a:lstStyle/>
                    <a:p>
                      <a:pPr algn="ctr">
                        <a:spcAft>
                          <a:spcPts val="0"/>
                        </a:spcAft>
                      </a:pPr>
                      <a:r>
                        <a:rPr lang="en-US" sz="1200" kern="100" dirty="0">
                          <a:effectLst/>
                        </a:rPr>
                        <a:t>B</a:t>
                      </a:r>
                      <a:r>
                        <a:rPr lang="en-US" sz="1200" kern="100" baseline="-25000" dirty="0">
                          <a:effectLst/>
                        </a:rPr>
                        <a:t>1</a:t>
                      </a:r>
                      <a:r>
                        <a:rPr lang="en-US" sz="1200" kern="100" dirty="0">
                          <a:effectLst/>
                        </a:rPr>
                        <a:t>B</a:t>
                      </a:r>
                      <a:r>
                        <a:rPr lang="en-US" sz="1200" kern="100" baseline="-25000" dirty="0">
                          <a:effectLst/>
                        </a:rPr>
                        <a:t>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a:effectLst/>
                        </a:rPr>
                        <a:t>76</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3751587025"/>
                  </a:ext>
                </a:extLst>
              </a:tr>
              <a:tr h="363991">
                <a:tc>
                  <a:txBody>
                    <a:bodyPr/>
                    <a:lstStyle/>
                    <a:p>
                      <a:pPr algn="ctr">
                        <a:spcAft>
                          <a:spcPts val="0"/>
                        </a:spcAft>
                      </a:pPr>
                      <a:r>
                        <a:rPr lang="en-US" sz="1200" kern="100">
                          <a:effectLst/>
                        </a:rPr>
                        <a:t>B</a:t>
                      </a:r>
                      <a:r>
                        <a:rPr lang="en-US" sz="1200" kern="100" baseline="-25000">
                          <a:effectLst/>
                        </a:rPr>
                        <a:t>2</a:t>
                      </a:r>
                      <a:r>
                        <a:rPr lang="en-US" sz="1200" kern="100">
                          <a:effectLst/>
                        </a:rPr>
                        <a:t>B</a:t>
                      </a:r>
                      <a:r>
                        <a:rPr lang="en-US" sz="1200" kern="100" baseline="-25000">
                          <a:effectLst/>
                        </a:rPr>
                        <a:t>2</a:t>
                      </a:r>
                      <a:endParaRPr lang="zh-CN" sz="10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tc>
                  <a:txBody>
                    <a:bodyPr/>
                    <a:lstStyle/>
                    <a:p>
                      <a:pPr algn="ctr">
                        <a:spcAft>
                          <a:spcPts val="0"/>
                        </a:spcAft>
                      </a:pPr>
                      <a:r>
                        <a:rPr lang="en-US" sz="1200" kern="100" dirty="0">
                          <a:effectLst/>
                        </a:rPr>
                        <a:t>12</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2" marR="68582" marT="0" marB="0"/>
                </a:tc>
                <a:extLst>
                  <a:ext uri="{0D108BD9-81ED-4DB2-BD59-A6C34878D82A}">
                    <a16:rowId xmlns:a16="http://schemas.microsoft.com/office/drawing/2014/main" val="737122046"/>
                  </a:ext>
                </a:extLst>
              </a:tr>
            </a:tbl>
          </a:graphicData>
        </a:graphic>
      </p:graphicFrame>
      <p:sp>
        <p:nvSpPr>
          <p:cNvPr id="75805" name="Rectangle 34">
            <a:extLst>
              <a:ext uri="{FF2B5EF4-FFF2-40B4-BE49-F238E27FC236}">
                <a16:creationId xmlns:a16="http://schemas.microsoft.com/office/drawing/2014/main" id="{C0AE85B4-9BA7-0B85-5C3A-40B30859BEAF}"/>
              </a:ext>
            </a:extLst>
          </p:cNvPr>
          <p:cNvSpPr>
            <a:spLocks noChangeArrowheads="1"/>
          </p:cNvSpPr>
          <p:nvPr/>
        </p:nvSpPr>
        <p:spPr bwMode="auto">
          <a:xfrm>
            <a:off x="152400" y="1093788"/>
            <a:ext cx="8839200"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rgbClr val="FFFF00"/>
                </a:solidFill>
                <a:latin typeface="Arial" panose="020B0604020202020204" pitchFamily="34" charset="0"/>
                <a:ea typeface="宋体" panose="02010600030101010101" pitchFamily="2" charset="-122"/>
              </a:defRPr>
            </a:lvl1pPr>
            <a:lvl2pPr marL="742950" indent="-285750">
              <a:defRPr>
                <a:solidFill>
                  <a:srgbClr val="FFFF00"/>
                </a:solidFill>
                <a:latin typeface="Arial" panose="020B0604020202020204" pitchFamily="34" charset="0"/>
                <a:ea typeface="宋体" panose="02010600030101010101" pitchFamily="2" charset="-122"/>
              </a:defRPr>
            </a:lvl2pPr>
            <a:lvl3pPr marL="1143000" indent="-228600">
              <a:defRPr>
                <a:solidFill>
                  <a:srgbClr val="FFFF00"/>
                </a:solidFill>
                <a:latin typeface="Arial" panose="020B0604020202020204" pitchFamily="34" charset="0"/>
                <a:ea typeface="宋体" panose="02010600030101010101" pitchFamily="2" charset="-122"/>
              </a:defRPr>
            </a:lvl3pPr>
            <a:lvl4pPr marL="1600200" indent="-228600">
              <a:defRPr>
                <a:solidFill>
                  <a:srgbClr val="FFFF00"/>
                </a:solidFill>
                <a:latin typeface="Arial" panose="020B0604020202020204" pitchFamily="34" charset="0"/>
                <a:ea typeface="宋体" panose="02010600030101010101" pitchFamily="2" charset="-122"/>
              </a:defRPr>
            </a:lvl4pPr>
            <a:lvl5pPr marL="2057400" indent="-228600">
              <a:defRPr>
                <a:solidFill>
                  <a:srgbClr val="FFFF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rgbClr val="FFFF00"/>
                </a:solidFill>
                <a:latin typeface="Arial" panose="020B0604020202020204" pitchFamily="34" charset="0"/>
                <a:ea typeface="宋体" panose="02010600030101010101" pitchFamily="2" charset="-122"/>
              </a:defRPr>
            </a:lvl9pPr>
          </a:lstStyle>
          <a:p>
            <a:r>
              <a:rPr lang="en-US" altLang="zh-CN" b="1">
                <a:solidFill>
                  <a:schemeClr val="tx1"/>
                </a:solidFill>
                <a:latin typeface="黑体" panose="02010609060101010101" pitchFamily="49" charset="-122"/>
                <a:ea typeface="黑体" panose="02010609060101010101" pitchFamily="49" charset="-122"/>
                <a:cs typeface="Calibri" panose="020F0502020204030204" pitchFamily="34" charset="0"/>
              </a:rPr>
              <a:t>1</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水稻是自花授粉二倍体植物，是世界重要农作物。现有水稻品种甲易感稻瘟病，而水稻品种乙抗稻瘟病。</a:t>
            </a:r>
            <a:endPar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endParaRPr>
          </a:p>
          <a:p>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甲乙品种杂交所得</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F</a:t>
            </a:r>
            <a:r>
              <a:rPr lang="en-US" altLang="zh-CN" baseline="-30000">
                <a:solidFill>
                  <a:schemeClr val="tx1"/>
                </a:solidFill>
                <a:latin typeface="黑体" panose="02010609060101010101" pitchFamily="49" charset="-122"/>
                <a:ea typeface="黑体" panose="02010609060101010101" pitchFamily="49" charset="-122"/>
                <a:cs typeface="Calibri" panose="020F0502020204030204" pitchFamily="34" charset="0"/>
              </a:rPr>
              <a:t>1</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代植株表现出抗性， </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F</a:t>
            </a:r>
            <a:r>
              <a:rPr lang="en-US" altLang="zh-CN" baseline="-30000">
                <a:solidFill>
                  <a:schemeClr val="tx1"/>
                </a:solidFill>
                <a:latin typeface="黑体" panose="02010609060101010101" pitchFamily="49" charset="-122"/>
                <a:ea typeface="黑体" panose="02010609060101010101" pitchFamily="49" charset="-122"/>
                <a:cs typeface="Calibri" panose="020F0502020204030204" pitchFamily="34" charset="0"/>
              </a:rPr>
              <a:t>2</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代植株出现抗性与易感分离比为</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3:1</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a:t>
            </a:r>
          </a:p>
          <a:p>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1)</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根据以上遗传分析，抗性是由</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____</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基因决定的，且抗性基因为</a:t>
            </a:r>
            <a:r>
              <a:rPr lang="en-US" altLang="zh-CN">
                <a:solidFill>
                  <a:schemeClr val="tx1"/>
                </a:solidFill>
                <a:latin typeface="黑体" panose="02010609060101010101" pitchFamily="49" charset="-122"/>
                <a:ea typeface="黑体" panose="02010609060101010101" pitchFamily="49" charset="-122"/>
                <a:cs typeface="Calibri" panose="020F0502020204030204" pitchFamily="34" charset="0"/>
              </a:rPr>
              <a:t>______</a:t>
            </a:r>
            <a:r>
              <a:rPr lang="zh-CN" altLang="en-US">
                <a:solidFill>
                  <a:schemeClr val="tx1"/>
                </a:solidFill>
                <a:latin typeface="黑体" panose="02010609060101010101" pitchFamily="49" charset="-122"/>
                <a:ea typeface="黑体" panose="02010609060101010101" pitchFamily="49" charset="-122"/>
                <a:cs typeface="Calibri" panose="020F0502020204030204" pitchFamily="34" charset="0"/>
              </a:rPr>
              <a:t>。</a:t>
            </a:r>
            <a:endParaRPr lang="zh-CN" altLang="en-US">
              <a:solidFill>
                <a:schemeClr val="tx1"/>
              </a:solidFill>
              <a:latin typeface="黑体" panose="02010609060101010101" pitchFamily="49" charset="-122"/>
              <a:ea typeface="黑体" panose="02010609060101010101" pitchFamily="49" charset="-122"/>
            </a:endParaRPr>
          </a:p>
          <a:p>
            <a:r>
              <a:rPr lang="en-US" altLang="zh-CN">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甲品种基因型为</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1</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1</a:t>
            </a:r>
            <a:r>
              <a:rPr lang="zh-CN" altLang="en-US">
                <a:solidFill>
                  <a:schemeClr val="tx1"/>
                </a:solidFill>
                <a:latin typeface="黑体" panose="02010609060101010101" pitchFamily="49" charset="-122"/>
                <a:ea typeface="黑体" panose="02010609060101010101" pitchFamily="49" charset="-122"/>
              </a:rPr>
              <a:t>，乙品种基因型为</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2</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2</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2</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。其中</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zh-CN" altLang="en-US">
                <a:solidFill>
                  <a:schemeClr val="tx1"/>
                </a:solidFill>
                <a:latin typeface="黑体" panose="02010609060101010101" pitchFamily="49" charset="-122"/>
                <a:ea typeface="黑体" panose="02010609060101010101" pitchFamily="49" charset="-122"/>
              </a:rPr>
              <a:t>与</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为等位基因，处于水稻</a:t>
            </a:r>
            <a:r>
              <a:rPr lang="en-US" altLang="zh-CN">
                <a:solidFill>
                  <a:schemeClr val="tx1"/>
                </a:solidFill>
                <a:latin typeface="黑体" panose="02010609060101010101" pitchFamily="49" charset="-122"/>
                <a:ea typeface="黑体" panose="02010609060101010101" pitchFamily="49" charset="-122"/>
              </a:rPr>
              <a:t>1</a:t>
            </a:r>
            <a:r>
              <a:rPr lang="zh-CN" altLang="en-US">
                <a:solidFill>
                  <a:schemeClr val="tx1"/>
                </a:solidFill>
                <a:latin typeface="黑体" panose="02010609060101010101" pitchFamily="49" charset="-122"/>
                <a:ea typeface="黑体" panose="02010609060101010101" pitchFamily="49" charset="-122"/>
              </a:rPr>
              <a:t>号染色体上，</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1</a:t>
            </a:r>
            <a:r>
              <a:rPr lang="zh-CN" altLang="en-US">
                <a:solidFill>
                  <a:schemeClr val="tx1"/>
                </a:solidFill>
                <a:latin typeface="黑体" panose="02010609060101010101" pitchFamily="49" charset="-122"/>
                <a:ea typeface="黑体" panose="02010609060101010101" pitchFamily="49" charset="-122"/>
              </a:rPr>
              <a:t>与</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为等位基因，处于</a:t>
            </a:r>
            <a:r>
              <a:rPr lang="en-US" altLang="zh-CN">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号染色体上。利用现代分子生物学手段可以区分每一对等位基因。</a:t>
            </a:r>
            <a:r>
              <a:rPr lang="zh-CN" altLang="en-US">
                <a:latin typeface="黑体" panose="02010609060101010101" pitchFamily="49" charset="-122"/>
                <a:ea typeface="黑体" panose="02010609060101010101" pitchFamily="49" charset="-122"/>
              </a:rPr>
              <a:t>取</a:t>
            </a:r>
            <a:r>
              <a:rPr lang="en-US" altLang="zh-CN">
                <a:latin typeface="黑体" panose="02010609060101010101" pitchFamily="49" charset="-122"/>
                <a:ea typeface="黑体" panose="02010609060101010101" pitchFamily="49" charset="-122"/>
              </a:rPr>
              <a:t>F2</a:t>
            </a:r>
            <a:r>
              <a:rPr lang="zh-CN" altLang="en-US">
                <a:latin typeface="黑体" panose="02010609060101010101" pitchFamily="49" charset="-122"/>
                <a:ea typeface="黑体" panose="02010609060101010101" pitchFamily="49" charset="-122"/>
              </a:rPr>
              <a:t>代植株中</a:t>
            </a:r>
            <a:r>
              <a:rPr lang="zh-CN" altLang="en-US" b="1">
                <a:latin typeface="黑体" panose="02010609060101010101" pitchFamily="49" charset="-122"/>
                <a:ea typeface="黑体" panose="02010609060101010101" pitchFamily="49" charset="-122"/>
              </a:rPr>
              <a:t>易感</a:t>
            </a:r>
            <a:r>
              <a:rPr lang="zh-CN" altLang="en-US">
                <a:latin typeface="黑体" panose="02010609060101010101" pitchFamily="49" charset="-122"/>
                <a:ea typeface="黑体" panose="02010609060101010101" pitchFamily="49" charset="-122"/>
              </a:rPr>
              <a:t>水稻</a:t>
            </a:r>
            <a:r>
              <a:rPr lang="en-US" altLang="zh-CN">
                <a:latin typeface="黑体" panose="02010609060101010101" pitchFamily="49" charset="-122"/>
                <a:ea typeface="黑体" panose="02010609060101010101" pitchFamily="49" charset="-122"/>
              </a:rPr>
              <a:t>200</a:t>
            </a:r>
            <a:r>
              <a:rPr lang="zh-CN" altLang="en-US">
                <a:latin typeface="黑体" panose="02010609060101010101" pitchFamily="49" charset="-122"/>
                <a:ea typeface="黑体" panose="02010609060101010101" pitchFamily="49" charset="-122"/>
              </a:rPr>
              <a:t>株</a:t>
            </a:r>
            <a:r>
              <a:rPr lang="zh-CN" altLang="en-US">
                <a:solidFill>
                  <a:schemeClr val="tx1"/>
                </a:solidFill>
                <a:latin typeface="黑体" panose="02010609060101010101" pitchFamily="49" charset="-122"/>
                <a:ea typeface="黑体" panose="02010609060101010101" pitchFamily="49" charset="-122"/>
              </a:rPr>
              <a:t>，对每一株水稻叶片进行基因型分析。所得分析结果如下表所示。在</a:t>
            </a:r>
            <a:r>
              <a:rPr lang="en-US" altLang="zh-CN">
                <a:solidFill>
                  <a:schemeClr val="tx1"/>
                </a:solidFill>
                <a:latin typeface="黑体" panose="02010609060101010101" pitchFamily="49" charset="-122"/>
                <a:ea typeface="黑体" panose="02010609060101010101" pitchFamily="49" charset="-122"/>
              </a:rPr>
              <a:t>200</a:t>
            </a:r>
            <a:r>
              <a:rPr lang="zh-CN" altLang="en-US">
                <a:solidFill>
                  <a:schemeClr val="tx1"/>
                </a:solidFill>
                <a:latin typeface="黑体" panose="02010609060101010101" pitchFamily="49" charset="-122"/>
                <a:ea typeface="黑体" panose="02010609060101010101" pitchFamily="49" charset="-122"/>
              </a:rPr>
              <a:t>株分析的水稻中</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zh-CN" altLang="en-US">
                <a:solidFill>
                  <a:schemeClr val="tx1"/>
                </a:solidFill>
                <a:latin typeface="黑体" panose="02010609060101010101" pitchFamily="49" charset="-122"/>
                <a:ea typeface="黑体" panose="02010609060101010101" pitchFamily="49" charset="-122"/>
              </a:rPr>
              <a:t>与</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：的比例为</a:t>
            </a:r>
            <a:r>
              <a:rPr lang="en-US" altLang="zh-CN">
                <a:solidFill>
                  <a:schemeClr val="tx1"/>
                </a:solidFill>
                <a:latin typeface="黑体" panose="02010609060101010101" pitchFamily="49" charset="-122"/>
                <a:ea typeface="黑体" panose="02010609060101010101" pitchFamily="49" charset="-122"/>
              </a:rPr>
              <a:t>______; B1</a:t>
            </a:r>
            <a:r>
              <a:rPr lang="zh-CN" altLang="en-US">
                <a:solidFill>
                  <a:schemeClr val="tx1"/>
                </a:solidFill>
                <a:latin typeface="黑体" panose="02010609060101010101" pitchFamily="49" charset="-122"/>
                <a:ea typeface="黑体" panose="02010609060101010101" pitchFamily="49" charset="-122"/>
              </a:rPr>
              <a:t>与</a:t>
            </a:r>
            <a:r>
              <a:rPr lang="en-US" altLang="zh-CN">
                <a:solidFill>
                  <a:schemeClr val="tx1"/>
                </a:solidFill>
                <a:latin typeface="黑体" panose="02010609060101010101" pitchFamily="49" charset="-122"/>
                <a:ea typeface="黑体" panose="02010609060101010101" pitchFamily="49" charset="-122"/>
              </a:rPr>
              <a:t>B2</a:t>
            </a:r>
            <a:r>
              <a:rPr lang="zh-CN" altLang="en-US">
                <a:solidFill>
                  <a:schemeClr val="tx1"/>
                </a:solidFill>
                <a:latin typeface="黑体" panose="02010609060101010101" pitchFamily="49" charset="-122"/>
                <a:ea typeface="黑体" panose="02010609060101010101" pitchFamily="49" charset="-122"/>
              </a:rPr>
              <a:t>的比例为</a:t>
            </a:r>
            <a:r>
              <a:rPr lang="en-US" altLang="zh-CN">
                <a:solidFill>
                  <a:schemeClr val="tx1"/>
                </a:solidFill>
                <a:latin typeface="黑体" panose="02010609060101010101" pitchFamily="49" charset="-122"/>
                <a:ea typeface="黑体" panose="02010609060101010101" pitchFamily="49" charset="-122"/>
              </a:rPr>
              <a:t>________; </a:t>
            </a:r>
            <a:r>
              <a:rPr lang="zh-CN" altLang="en-US">
                <a:solidFill>
                  <a:schemeClr val="tx1"/>
                </a:solidFill>
                <a:latin typeface="黑体" panose="02010609060101010101" pitchFamily="49" charset="-122"/>
                <a:ea typeface="黑体" panose="02010609060101010101" pitchFamily="49" charset="-122"/>
              </a:rPr>
              <a:t>抗性基因定位于</a:t>
            </a:r>
            <a:r>
              <a:rPr lang="en-US" altLang="zh-CN">
                <a:solidFill>
                  <a:schemeClr val="tx1"/>
                </a:solidFill>
                <a:latin typeface="黑体" panose="02010609060101010101" pitchFamily="49" charset="-122"/>
                <a:ea typeface="黑体" panose="02010609060101010101" pitchFamily="49" charset="-122"/>
              </a:rPr>
              <a:t>_______</a:t>
            </a:r>
            <a:r>
              <a:rPr lang="zh-CN" altLang="en-US">
                <a:solidFill>
                  <a:schemeClr val="tx1"/>
                </a:solidFill>
                <a:latin typeface="黑体" panose="02010609060101010101" pitchFamily="49" charset="-122"/>
                <a:ea typeface="黑体" panose="02010609060101010101" pitchFamily="49" charset="-122"/>
              </a:rPr>
              <a:t>号染色体。</a:t>
            </a:r>
          </a:p>
          <a:p>
            <a:r>
              <a:rPr lang="en-US" altLang="zh-CN">
                <a:solidFill>
                  <a:schemeClr val="tx1"/>
                </a:solidFill>
                <a:latin typeface="黑体" panose="02010609060101010101" pitchFamily="49" charset="-122"/>
                <a:ea typeface="黑体" panose="02010609060101010101" pitchFamily="49" charset="-122"/>
              </a:rPr>
              <a:t>3)F2</a:t>
            </a:r>
            <a:r>
              <a:rPr lang="zh-CN" altLang="en-US">
                <a:solidFill>
                  <a:schemeClr val="tx1"/>
                </a:solidFill>
                <a:latin typeface="黑体" panose="02010609060101010101" pitchFamily="49" charset="-122"/>
                <a:ea typeface="黑体" panose="02010609060101010101" pitchFamily="49" charset="-122"/>
              </a:rPr>
              <a:t>代易感植株中基因型为</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en-US" altLang="zh-CN">
                <a:solidFill>
                  <a:schemeClr val="tx1"/>
                </a:solidFill>
                <a:latin typeface="黑体" panose="02010609060101010101" pitchFamily="49" charset="-122"/>
                <a:ea typeface="黑体" panose="02010609060101010101" pitchFamily="49" charset="-122"/>
              </a:rPr>
              <a:t>A</a:t>
            </a:r>
            <a:r>
              <a:rPr lang="en-US" altLang="zh-CN" baseline="-30000">
                <a:solidFill>
                  <a:schemeClr val="tx1"/>
                </a:solidFill>
                <a:latin typeface="黑体" panose="02010609060101010101" pitchFamily="49" charset="-122"/>
                <a:ea typeface="黑体" panose="02010609060101010101" pitchFamily="49" charset="-122"/>
              </a:rPr>
              <a:t>1</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2</a:t>
            </a:r>
            <a:r>
              <a:rPr lang="en-US" altLang="zh-CN">
                <a:solidFill>
                  <a:schemeClr val="tx1"/>
                </a:solidFill>
                <a:latin typeface="黑体" panose="02010609060101010101" pitchFamily="49" charset="-122"/>
                <a:ea typeface="黑体" panose="02010609060101010101" pitchFamily="49" charset="-122"/>
              </a:rPr>
              <a:t>B</a:t>
            </a:r>
            <a:r>
              <a:rPr lang="en-US" altLang="zh-CN" baseline="-30000">
                <a:solidFill>
                  <a:schemeClr val="tx1"/>
                </a:solidFill>
                <a:latin typeface="黑体" panose="02010609060101010101" pitchFamily="49" charset="-122"/>
                <a:ea typeface="黑体" panose="02010609060101010101" pitchFamily="49" charset="-122"/>
              </a:rPr>
              <a:t>2</a:t>
            </a:r>
            <a:r>
              <a:rPr lang="zh-CN" altLang="en-US">
                <a:solidFill>
                  <a:schemeClr val="tx1"/>
                </a:solidFill>
                <a:latin typeface="黑体" panose="02010609060101010101" pitchFamily="49" charset="-122"/>
                <a:ea typeface="黑体" panose="02010609060101010101" pitchFamily="49" charset="-122"/>
              </a:rPr>
              <a:t>的比例</a:t>
            </a:r>
            <a:r>
              <a:rPr lang="en-US" altLang="zh-CN">
                <a:solidFill>
                  <a:schemeClr val="tx1"/>
                </a:solidFill>
                <a:latin typeface="黑体" panose="02010609060101010101" pitchFamily="49" charset="-122"/>
                <a:ea typeface="黑体" panose="02010609060101010101" pitchFamily="49" charset="-122"/>
              </a:rPr>
              <a:t>________</a:t>
            </a:r>
            <a:r>
              <a:rPr lang="zh-CN" altLang="en-US">
                <a:solidFill>
                  <a:schemeClr val="tx1"/>
                </a:solidFill>
                <a:latin typeface="黑体" panose="02010609060101010101" pitchFamily="49" charset="-122"/>
                <a:ea typeface="黑体" panose="02010609060101010101" pitchFamily="49" charset="-122"/>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4">
            <a:extLst>
              <a:ext uri="{FF2B5EF4-FFF2-40B4-BE49-F238E27FC236}">
                <a16:creationId xmlns:a16="http://schemas.microsoft.com/office/drawing/2014/main" id="{A9926F55-EFA5-8289-0F7F-6902BAC45267}"/>
              </a:ext>
            </a:extLst>
          </p:cNvPr>
          <p:cNvSpPr>
            <a:spLocks noChangeArrowheads="1"/>
          </p:cNvSpPr>
          <p:nvPr/>
        </p:nvSpPr>
        <p:spPr bwMode="auto">
          <a:xfrm>
            <a:off x="304800" y="914400"/>
            <a:ext cx="86106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1435100">
              <a:lnSpc>
                <a:spcPct val="150000"/>
              </a:lnSpc>
              <a:defRPr/>
            </a:pPr>
            <a:r>
              <a:rPr lang="en-US" altLang="zh-CN" sz="2400" dirty="0">
                <a:solidFill>
                  <a:schemeClr val="tx1"/>
                </a:solidFill>
                <a:latin typeface="黑体" panose="02010609060101010101" pitchFamily="49" charset="-122"/>
                <a:ea typeface="黑体" panose="02010609060101010101" pitchFamily="49" charset="-122"/>
              </a:rPr>
              <a:t>2. </a:t>
            </a:r>
            <a:r>
              <a:rPr lang="zh-CN" altLang="en-US" sz="2400" dirty="0">
                <a:solidFill>
                  <a:schemeClr val="tx1"/>
                </a:solidFill>
                <a:latin typeface="黑体" panose="02010609060101010101" pitchFamily="49" charset="-122"/>
                <a:ea typeface="黑体" panose="02010609060101010101" pitchFamily="49" charset="-122"/>
              </a:rPr>
              <a:t>为研究</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三体主要是父母哪方减数分裂出现问题，对一些</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三体患儿及父母进行</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号染色体分子标记分析。</a:t>
            </a:r>
            <a:endParaRPr lang="en-US" altLang="zh-CN" sz="2400" dirty="0">
              <a:solidFill>
                <a:schemeClr val="tx1"/>
              </a:solidFill>
              <a:latin typeface="黑体" panose="02010609060101010101" pitchFamily="49" charset="-122"/>
              <a:ea typeface="黑体" panose="02010609060101010101" pitchFamily="49" charset="-122"/>
            </a:endParaRPr>
          </a:p>
          <a:p>
            <a:pPr>
              <a:lnSpc>
                <a:spcPct val="150000"/>
              </a:lnSpc>
              <a:defRPr/>
            </a:pPr>
            <a:r>
              <a:rPr lang="en-US" altLang="zh-CN" sz="2400" dirty="0">
                <a:solidFill>
                  <a:schemeClr val="tx1"/>
                </a:solidFill>
                <a:latin typeface="黑体" panose="02010609060101010101" pitchFamily="49" charset="-122"/>
                <a:ea typeface="黑体" panose="02010609060101010101" pitchFamily="49" charset="-122"/>
              </a:rPr>
              <a:t>1) </a:t>
            </a:r>
            <a:r>
              <a:rPr lang="zh-CN" altLang="en-US" sz="2400" dirty="0">
                <a:solidFill>
                  <a:schemeClr val="tx1"/>
                </a:solidFill>
                <a:latin typeface="黑体" panose="02010609060101010101" pitchFamily="49" charset="-122"/>
                <a:ea typeface="黑体" panose="02010609060101010101" pitchFamily="49" charset="-122"/>
              </a:rPr>
              <a:t>位点</a:t>
            </a:r>
            <a:r>
              <a:rPr lang="en-US" altLang="zh-CN" sz="2400" dirty="0">
                <a:solidFill>
                  <a:schemeClr val="tx1"/>
                </a:solidFill>
                <a:latin typeface="黑体" panose="02010609060101010101" pitchFamily="49" charset="-122"/>
                <a:ea typeface="黑体" panose="02010609060101010101" pitchFamily="49" charset="-122"/>
              </a:rPr>
              <a:t>A</a:t>
            </a:r>
            <a:r>
              <a:rPr lang="zh-CN" altLang="en-US" sz="2400" dirty="0">
                <a:solidFill>
                  <a:schemeClr val="tx1"/>
                </a:solidFill>
                <a:latin typeface="黑体" panose="02010609060101010101" pitchFamily="49" charset="-122"/>
                <a:ea typeface="黑体" panose="02010609060101010101" pitchFamily="49" charset="-122"/>
              </a:rPr>
              <a:t>在</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号染色体长臂末端，一个患儿的基因型</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1</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3</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4</a:t>
            </a:r>
            <a:r>
              <a:rPr lang="zh-CN" altLang="en-US" sz="2400" baseline="-250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 其父亲基因型为</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1</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2</a:t>
            </a:r>
            <a:r>
              <a:rPr lang="zh-CN" altLang="en-US" sz="2400" baseline="-250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母亲基因型为</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3</a:t>
            </a:r>
            <a:r>
              <a:rPr lang="en-US" altLang="zh-CN" sz="2400" dirty="0">
                <a:solidFill>
                  <a:schemeClr val="tx1"/>
                </a:solidFill>
                <a:latin typeface="黑体" panose="02010609060101010101" pitchFamily="49" charset="-122"/>
                <a:ea typeface="黑体" panose="02010609060101010101" pitchFamily="49" charset="-122"/>
              </a:rPr>
              <a:t>A</a:t>
            </a:r>
            <a:r>
              <a:rPr lang="en-US" altLang="zh-CN" sz="2400" baseline="-25000" dirty="0">
                <a:solidFill>
                  <a:schemeClr val="tx1"/>
                </a:solidFill>
                <a:latin typeface="黑体" panose="02010609060101010101" pitchFamily="49" charset="-122"/>
                <a:ea typeface="黑体" panose="02010609060101010101" pitchFamily="49" charset="-122"/>
              </a:rPr>
              <a:t>4</a:t>
            </a:r>
            <a:r>
              <a:rPr lang="zh-CN" altLang="en-US" sz="2400" baseline="-250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请判断哪方出现了问题？能确定是第一次减数分裂，还是第二次分裂出现问题吗？</a:t>
            </a:r>
            <a:endParaRPr lang="en-US" altLang="zh-CN" sz="2400" dirty="0">
              <a:solidFill>
                <a:schemeClr val="tx1"/>
              </a:solidFill>
              <a:latin typeface="黑体" panose="02010609060101010101" pitchFamily="49" charset="-122"/>
              <a:ea typeface="黑体" panose="02010609060101010101" pitchFamily="49" charset="-122"/>
            </a:endParaRPr>
          </a:p>
          <a:p>
            <a:pPr>
              <a:lnSpc>
                <a:spcPct val="150000"/>
              </a:lnSpc>
              <a:defRPr/>
            </a:pPr>
            <a:r>
              <a:rPr lang="en-US" altLang="zh-CN" sz="2400" dirty="0">
                <a:solidFill>
                  <a:schemeClr val="tx1"/>
                </a:solidFill>
                <a:latin typeface="黑体" panose="02010609060101010101" pitchFamily="49" charset="-122"/>
                <a:ea typeface="黑体" panose="02010609060101010101" pitchFamily="49" charset="-122"/>
              </a:rPr>
              <a:t>2) </a:t>
            </a:r>
            <a:r>
              <a:rPr lang="zh-CN" altLang="en-US" sz="2400" dirty="0">
                <a:solidFill>
                  <a:schemeClr val="tx1"/>
                </a:solidFill>
                <a:latin typeface="黑体" panose="02010609060101010101" pitchFamily="49" charset="-122"/>
                <a:ea typeface="黑体" panose="02010609060101010101" pitchFamily="49" charset="-122"/>
              </a:rPr>
              <a:t>位点</a:t>
            </a:r>
            <a:r>
              <a:rPr lang="en-US" altLang="zh-CN" sz="2400" dirty="0">
                <a:solidFill>
                  <a:schemeClr val="tx1"/>
                </a:solidFill>
                <a:latin typeface="黑体" panose="02010609060101010101" pitchFamily="49" charset="-122"/>
                <a:ea typeface="黑体" panose="02010609060101010101" pitchFamily="49" charset="-122"/>
              </a:rPr>
              <a:t>B</a:t>
            </a:r>
            <a:r>
              <a:rPr lang="zh-CN" altLang="en-US" sz="2400" dirty="0">
                <a:solidFill>
                  <a:schemeClr val="tx1"/>
                </a:solidFill>
                <a:latin typeface="黑体" panose="02010609060101010101" pitchFamily="49" charset="-122"/>
                <a:ea typeface="黑体" panose="02010609060101010101" pitchFamily="49" charset="-122"/>
              </a:rPr>
              <a:t>在</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号染色体近着丝粒位置。同一患儿的基因型为</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1</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2</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2</a:t>
            </a:r>
            <a:r>
              <a:rPr lang="zh-CN" altLang="en-US" sz="2400" baseline="-250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其父亲基因型为</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1</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1</a:t>
            </a:r>
            <a:r>
              <a:rPr lang="zh-CN" altLang="en-US" sz="2400" baseline="-250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母亲基因型为</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2</a:t>
            </a:r>
            <a:r>
              <a:rPr lang="en-US" altLang="zh-CN" sz="2400" dirty="0">
                <a:solidFill>
                  <a:schemeClr val="tx1"/>
                </a:solidFill>
                <a:latin typeface="黑体" panose="02010609060101010101" pitchFamily="49" charset="-122"/>
                <a:ea typeface="黑体" panose="02010609060101010101" pitchFamily="49" charset="-122"/>
              </a:rPr>
              <a:t>B</a:t>
            </a:r>
            <a:r>
              <a:rPr lang="en-US" altLang="zh-CN" sz="2400" baseline="-25000" dirty="0">
                <a:solidFill>
                  <a:schemeClr val="tx1"/>
                </a:solidFill>
                <a:latin typeface="黑体" panose="02010609060101010101" pitchFamily="49" charset="-122"/>
                <a:ea typeface="黑体" panose="02010609060101010101" pitchFamily="49" charset="-122"/>
              </a:rPr>
              <a:t>3</a:t>
            </a:r>
            <a:r>
              <a:rPr lang="zh-CN" altLang="en-US" sz="2400" dirty="0">
                <a:solidFill>
                  <a:schemeClr val="tx1"/>
                </a:solidFill>
                <a:latin typeface="黑体" panose="02010609060101010101" pitchFamily="49" charset="-122"/>
                <a:ea typeface="黑体" panose="02010609060101010101" pitchFamily="49" charset="-122"/>
              </a:rPr>
              <a:t>，这次能确定在哪个分裂出现问题了吗？</a:t>
            </a:r>
            <a:endParaRPr lang="en-US" altLang="zh-CN" sz="2400" dirty="0">
              <a:solidFill>
                <a:schemeClr val="tx1"/>
              </a:solidFill>
              <a:latin typeface="黑体" panose="02010609060101010101" pitchFamily="49" charset="-122"/>
              <a:ea typeface="黑体" panose="02010609060101010101" pitchFamily="49" charset="-122"/>
            </a:endParaRPr>
          </a:p>
          <a:p>
            <a:pPr>
              <a:lnSpc>
                <a:spcPct val="150000"/>
              </a:lnSpc>
              <a:defRPr/>
            </a:pPr>
            <a:r>
              <a:rPr lang="en-US" altLang="zh-CN" sz="2400" dirty="0">
                <a:solidFill>
                  <a:schemeClr val="tx1"/>
                </a:solidFill>
                <a:latin typeface="黑体" panose="02010609060101010101" pitchFamily="49" charset="-122"/>
                <a:ea typeface="黑体" panose="02010609060101010101" pitchFamily="49" charset="-122"/>
              </a:rPr>
              <a:t>3</a:t>
            </a:r>
            <a:r>
              <a:rPr lang="zh-CN" altLang="en-US" sz="2400" dirty="0">
                <a:solidFill>
                  <a:schemeClr val="tx1"/>
                </a:solidFill>
                <a:latin typeface="黑体" panose="02010609060101010101" pitchFamily="49" charset="-122"/>
                <a:ea typeface="黑体" panose="02010609060101010101" pitchFamily="49" charset="-122"/>
              </a:rPr>
              <a:t>）画出患儿</a:t>
            </a:r>
            <a:r>
              <a:rPr lang="en-US" altLang="zh-CN" sz="2400" dirty="0">
                <a:solidFill>
                  <a:schemeClr val="tx1"/>
                </a:solidFill>
                <a:latin typeface="黑体" panose="02010609060101010101" pitchFamily="49" charset="-122"/>
                <a:ea typeface="黑体" panose="02010609060101010101" pitchFamily="49" charset="-122"/>
              </a:rPr>
              <a:t>21</a:t>
            </a:r>
            <a:r>
              <a:rPr lang="zh-CN" altLang="en-US" sz="2400" dirty="0">
                <a:solidFill>
                  <a:schemeClr val="tx1"/>
                </a:solidFill>
                <a:latin typeface="黑体" panose="02010609060101010101" pitchFamily="49" charset="-122"/>
                <a:ea typeface="黑体" panose="02010609060101010101" pitchFamily="49" charset="-122"/>
              </a:rPr>
              <a:t>三体形成过程。</a:t>
            </a:r>
            <a:endParaRPr lang="en-US" altLang="zh-CN"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4735E233-4AB2-B68C-B67F-B28692BCD086}"/>
              </a:ext>
            </a:extLst>
          </p:cNvPr>
          <p:cNvSpPr>
            <a:spLocks noGrp="1"/>
          </p:cNvSpPr>
          <p:nvPr>
            <p:ph type="title"/>
          </p:nvPr>
        </p:nvSpPr>
        <p:spPr/>
        <p:txBody>
          <a:bodyPr/>
          <a:lstStyle/>
          <a:p>
            <a:endParaRPr lang="zh-CN" altLang="en-US"/>
          </a:p>
        </p:txBody>
      </p:sp>
      <p:pic>
        <p:nvPicPr>
          <p:cNvPr id="11267" name="Picture 4">
            <a:extLst>
              <a:ext uri="{FF2B5EF4-FFF2-40B4-BE49-F238E27FC236}">
                <a16:creationId xmlns:a16="http://schemas.microsoft.com/office/drawing/2014/main" id="{B6018462-E8E5-346D-D040-AAE7F7E5B8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951" r="3741"/>
          <a:stretch>
            <a:fillRect/>
          </a:stretch>
        </p:blipFill>
        <p:spPr>
          <a:xfrm>
            <a:off x="1752600" y="152400"/>
            <a:ext cx="5791200" cy="6481763"/>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F3B03082-2AF2-86ED-4E65-419D12E42EF2}"/>
              </a:ext>
            </a:extLst>
          </p:cNvPr>
          <p:cNvSpPr>
            <a:spLocks noGrp="1" noChangeArrowheads="1"/>
          </p:cNvSpPr>
          <p:nvPr>
            <p:ph type="title"/>
          </p:nvPr>
        </p:nvSpPr>
        <p:spPr>
          <a:xfrm>
            <a:off x="1066800" y="457200"/>
            <a:ext cx="6324600" cy="762000"/>
          </a:xfrm>
        </p:spPr>
        <p:txBody>
          <a:bodyPr/>
          <a:lstStyle/>
          <a:p>
            <a:pPr algn="l"/>
            <a:r>
              <a:rPr lang="zh-CN" altLang="en-US" sz="3200">
                <a:solidFill>
                  <a:srgbClr val="FFFF00"/>
                </a:solidFill>
                <a:latin typeface="黑体" panose="02010609060101010101" pitchFamily="49" charset="-122"/>
                <a:ea typeface="黑体" panose="02010609060101010101" pitchFamily="49" charset="-122"/>
              </a:rPr>
              <a:t>（</a:t>
            </a:r>
            <a:r>
              <a:rPr lang="en-US" altLang="zh-CN" sz="3200">
                <a:solidFill>
                  <a:srgbClr val="FFFF00"/>
                </a:solidFill>
                <a:latin typeface="黑体" panose="02010609060101010101" pitchFamily="49" charset="-122"/>
                <a:ea typeface="黑体" panose="02010609060101010101" pitchFamily="49" charset="-122"/>
              </a:rPr>
              <a:t>2</a:t>
            </a:r>
            <a:r>
              <a:rPr lang="zh-CN" altLang="en-US" sz="3200">
                <a:solidFill>
                  <a:srgbClr val="FFFF00"/>
                </a:solidFill>
                <a:latin typeface="黑体" panose="02010609060101010101" pitchFamily="49" charset="-122"/>
                <a:ea typeface="黑体" panose="02010609060101010101" pitchFamily="49" charset="-122"/>
              </a:rPr>
              <a:t>） 多基因假说的要点</a:t>
            </a:r>
          </a:p>
        </p:txBody>
      </p:sp>
      <p:sp>
        <p:nvSpPr>
          <p:cNvPr id="12291" name="Rectangle 3">
            <a:extLst>
              <a:ext uri="{FF2B5EF4-FFF2-40B4-BE49-F238E27FC236}">
                <a16:creationId xmlns:a16="http://schemas.microsoft.com/office/drawing/2014/main" id="{EDDAD7F5-69D9-C207-DD00-8B3C974FE5AB}"/>
              </a:ext>
            </a:extLst>
          </p:cNvPr>
          <p:cNvSpPr>
            <a:spLocks noGrp="1" noChangeArrowheads="1"/>
          </p:cNvSpPr>
          <p:nvPr>
            <p:ph idx="1"/>
          </p:nvPr>
        </p:nvSpPr>
        <p:spPr>
          <a:xfrm>
            <a:off x="457200" y="990600"/>
            <a:ext cx="8458200" cy="5638800"/>
          </a:xfrm>
        </p:spPr>
        <p:txBody>
          <a:bodyPr/>
          <a:lstStyle/>
          <a:p>
            <a:pPr marL="0" indent="0">
              <a:lnSpc>
                <a:spcPct val="120000"/>
              </a:lnSpc>
              <a:buFontTx/>
              <a:buNone/>
            </a:pPr>
            <a:r>
              <a:rPr lang="en-US" altLang="zh-CN" sz="2400" b="1"/>
              <a:t>      </a:t>
            </a:r>
            <a:r>
              <a:rPr lang="en-US" altLang="zh-CN" sz="2200">
                <a:latin typeface="Comic Sans MS" panose="030F0702030302020204" pitchFamily="66" charset="0"/>
                <a:ea typeface="黑体" panose="02010609060101010101" pitchFamily="49" charset="-122"/>
              </a:rPr>
              <a:t> </a:t>
            </a:r>
          </a:p>
          <a:p>
            <a:pPr marL="0" indent="0">
              <a:lnSpc>
                <a:spcPct val="120000"/>
              </a:lnSpc>
              <a:buFontTx/>
              <a:buNone/>
            </a:pPr>
            <a:r>
              <a:rPr lang="en-US" altLang="zh-CN" sz="2200" b="1">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① </a:t>
            </a:r>
            <a:r>
              <a:rPr lang="zh-CN" altLang="en-US" sz="2400">
                <a:latin typeface="Comic Sans MS" panose="030F0702030302020204" pitchFamily="66" charset="0"/>
                <a:ea typeface="黑体" panose="02010609060101010101" pitchFamily="49" charset="-122"/>
              </a:rPr>
              <a:t>数量性状是许多对</a:t>
            </a:r>
            <a:r>
              <a:rPr lang="zh-CN" altLang="en-US" sz="2400">
                <a:solidFill>
                  <a:srgbClr val="FFFF00"/>
                </a:solidFill>
                <a:latin typeface="Comic Sans MS" panose="030F0702030302020204" pitchFamily="66" charset="0"/>
                <a:ea typeface="黑体" panose="02010609060101010101" pitchFamily="49" charset="-122"/>
              </a:rPr>
              <a:t>微效基因</a:t>
            </a:r>
            <a:r>
              <a:rPr lang="zh-CN" altLang="en-US" sz="2400">
                <a:latin typeface="Comic Sans MS" panose="030F0702030302020204" pitchFamily="66" charset="0"/>
                <a:ea typeface="黑体" panose="02010609060101010101" pitchFamily="49" charset="-122"/>
              </a:rPr>
              <a:t>（ </a:t>
            </a:r>
            <a:r>
              <a:rPr lang="en-US" altLang="zh-CN" sz="2400">
                <a:latin typeface="Comic Sans MS" panose="030F0702030302020204" pitchFamily="66" charset="0"/>
                <a:ea typeface="黑体" panose="02010609060101010101" pitchFamily="49" charset="-122"/>
              </a:rPr>
              <a:t>minor gene</a:t>
            </a:r>
            <a:r>
              <a:rPr lang="zh-CN" altLang="en-US" sz="2400">
                <a:latin typeface="Comic Sans MS" panose="030F0702030302020204" pitchFamily="66" charset="0"/>
                <a:ea typeface="黑体" panose="02010609060101010101" pitchFamily="49" charset="-122"/>
              </a:rPr>
              <a:t>）或多基因   </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 </a:t>
            </a:r>
            <a:r>
              <a:rPr lang="en-US" altLang="zh-CN" sz="2400">
                <a:latin typeface="Comic Sans MS" panose="030F0702030302020204" pitchFamily="66" charset="0"/>
                <a:ea typeface="黑体" panose="02010609060101010101" pitchFamily="49" charset="-122"/>
              </a:rPr>
              <a:t>polygene</a:t>
            </a:r>
            <a:r>
              <a:rPr lang="zh-CN" altLang="en-US" sz="2400">
                <a:latin typeface="Comic Sans MS" panose="030F0702030302020204" pitchFamily="66" charset="0"/>
                <a:ea typeface="黑体" panose="02010609060101010101" pitchFamily="49" charset="-122"/>
              </a:rPr>
              <a:t>）的联合效应共同作用的结果。</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② 多基因中的每一对基因对性状表型的表现所产生的效应是微小的。多基因不能予以个别辨认，只能按性状的表现一并研究。</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③微效基因的</a:t>
            </a:r>
            <a:r>
              <a:rPr lang="zh-CN" altLang="en-US" sz="2400">
                <a:solidFill>
                  <a:srgbClr val="FFFF00"/>
                </a:solidFill>
                <a:latin typeface="Comic Sans MS" panose="030F0702030302020204" pitchFamily="66" charset="0"/>
                <a:ea typeface="黑体" panose="02010609060101010101" pitchFamily="49" charset="-122"/>
              </a:rPr>
              <a:t>效应是相等</a:t>
            </a:r>
            <a:r>
              <a:rPr lang="zh-CN" altLang="en-US" sz="2400">
                <a:latin typeface="Comic Sans MS" panose="030F0702030302020204" pitchFamily="66" charset="0"/>
                <a:ea typeface="黑体" panose="02010609060101010101" pitchFamily="49" charset="-122"/>
              </a:rPr>
              <a:t>，而且相互累加。</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（可称多基因为加性基因</a:t>
            </a:r>
            <a:r>
              <a:rPr lang="en-US" altLang="zh-CN" sz="2400">
                <a:latin typeface="Comic Sans MS" panose="030F0702030302020204" pitchFamily="66" charset="0"/>
                <a:ea typeface="黑体" panose="02010609060101010101" pitchFamily="49" charset="-122"/>
              </a:rPr>
              <a:t>——additive gene</a:t>
            </a:r>
            <a:r>
              <a:rPr lang="zh-CN" altLang="en-US" sz="2400">
                <a:latin typeface="Comic Sans MS" panose="030F0702030302020204" pitchFamily="66" charset="0"/>
                <a:ea typeface="黑体" panose="02010609060101010101" pitchFamily="49" charset="-122"/>
              </a:rPr>
              <a:t>）</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④ 微效基因之间一般不</a:t>
            </a:r>
            <a:r>
              <a:rPr lang="zh-CN" altLang="en-US" sz="2400">
                <a:solidFill>
                  <a:srgbClr val="FFFF00"/>
                </a:solidFill>
                <a:latin typeface="Comic Sans MS" panose="030F0702030302020204" pitchFamily="66" charset="0"/>
                <a:ea typeface="黑体" panose="02010609060101010101" pitchFamily="49" charset="-122"/>
              </a:rPr>
              <a:t>存在显隐性关系</a:t>
            </a:r>
            <a:r>
              <a:rPr lang="zh-CN" altLang="en-US" sz="2400">
                <a:latin typeface="Comic Sans MS" panose="030F0702030302020204" pitchFamily="66" charset="0"/>
                <a:ea typeface="黑体" panose="02010609060101010101" pitchFamily="49" charset="-122"/>
              </a:rPr>
              <a:t>。</a:t>
            </a:r>
          </a:p>
          <a:p>
            <a:pPr marL="0" indent="0">
              <a:lnSpc>
                <a:spcPct val="120000"/>
              </a:lnSpc>
              <a:buFontTx/>
              <a:buNone/>
            </a:pPr>
            <a:r>
              <a:rPr lang="zh-CN" altLang="en-US" sz="2400">
                <a:latin typeface="Comic Sans MS" panose="030F0702030302020204" pitchFamily="66" charset="0"/>
                <a:ea typeface="黑体" panose="02010609060101010101" pitchFamily="49" charset="-122"/>
              </a:rPr>
              <a:t>     （通常用大写拉丁字母表示增效，小写字母表示减效）</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a:extLst>
              <a:ext uri="{FF2B5EF4-FFF2-40B4-BE49-F238E27FC236}">
                <a16:creationId xmlns:a16="http://schemas.microsoft.com/office/drawing/2014/main" id="{721A5CFA-258D-DB24-4AB6-F2D260FFD0FF}"/>
              </a:ext>
            </a:extLst>
          </p:cNvPr>
          <p:cNvSpPr>
            <a:spLocks noGrp="1" noChangeArrowheads="1"/>
          </p:cNvSpPr>
          <p:nvPr>
            <p:ph idx="1"/>
          </p:nvPr>
        </p:nvSpPr>
        <p:spPr>
          <a:xfrm>
            <a:off x="434975" y="685800"/>
            <a:ext cx="8229600" cy="5410200"/>
          </a:xfrm>
        </p:spPr>
        <p:txBody>
          <a:bodyPr/>
          <a:lstStyle/>
          <a:p>
            <a:pPr marL="0" indent="0">
              <a:lnSpc>
                <a:spcPct val="120000"/>
              </a:lnSpc>
              <a:buFontTx/>
              <a:buNone/>
            </a:pPr>
            <a:r>
              <a:rPr lang="en-US" altLang="zh-CN" sz="2400">
                <a:latin typeface="Comic Sans MS" panose="030F0702030302020204" pitchFamily="66" charset="0"/>
                <a:ea typeface="黑体" panose="02010609060101010101" pitchFamily="49" charset="-122"/>
              </a:rPr>
              <a:t>⑤ </a:t>
            </a:r>
            <a:r>
              <a:rPr lang="zh-CN" altLang="en-US" sz="2400">
                <a:solidFill>
                  <a:srgbClr val="FFFF00"/>
                </a:solidFill>
                <a:latin typeface="Comic Sans MS" panose="030F0702030302020204" pitchFamily="66" charset="0"/>
                <a:ea typeface="黑体" panose="02010609060101010101" pitchFamily="49" charset="-122"/>
              </a:rPr>
              <a:t>微效基因对环境敏感</a:t>
            </a:r>
            <a:r>
              <a:rPr lang="zh-CN" altLang="en-US" sz="2400">
                <a:latin typeface="Comic Sans MS" panose="030F0702030302020204" pitchFamily="66" charset="0"/>
                <a:ea typeface="黑体" panose="02010609060101010101" pitchFamily="49" charset="-122"/>
              </a:rPr>
              <a:t>，数量性状的表现容易受环境因素的影响而发生较大变化，难以识别个别基因的作用。</a:t>
            </a:r>
          </a:p>
          <a:p>
            <a:pPr marL="0" indent="0">
              <a:lnSpc>
                <a:spcPct val="120000"/>
              </a:lnSpc>
              <a:buFontTx/>
              <a:buNone/>
            </a:pPr>
            <a:r>
              <a:rPr lang="zh-CN" altLang="en-US" sz="2400">
                <a:latin typeface="Comic Sans MS" panose="030F0702030302020204" pitchFamily="66" charset="0"/>
                <a:ea typeface="黑体" panose="02010609060101010101" pitchFamily="49" charset="-122"/>
              </a:rPr>
              <a:t>⑥ </a:t>
            </a:r>
            <a:r>
              <a:rPr lang="zh-CN" altLang="en-US" sz="2400">
                <a:solidFill>
                  <a:srgbClr val="FFFF00"/>
                </a:solidFill>
                <a:latin typeface="Comic Sans MS" panose="030F0702030302020204" pitchFamily="66" charset="0"/>
                <a:ea typeface="黑体" panose="02010609060101010101" pitchFamily="49" charset="-122"/>
              </a:rPr>
              <a:t>多基因往往有多效性</a:t>
            </a:r>
            <a:r>
              <a:rPr lang="zh-CN" altLang="en-US" sz="2400">
                <a:latin typeface="Comic Sans MS" panose="030F0702030302020204" pitchFamily="66" charset="0"/>
                <a:ea typeface="黑体" panose="02010609060101010101" pitchFamily="49" charset="-122"/>
              </a:rPr>
              <a:t>。多基因一方面对于某种数量性状起微效基因的作用，同时在其他性状上可以作为修饰基因（改变其他基因效果的基因）而起作用，使之成为其他基因表现的遗传背景。</a:t>
            </a:r>
          </a:p>
          <a:p>
            <a:pPr marL="0" indent="0">
              <a:lnSpc>
                <a:spcPct val="120000"/>
              </a:lnSpc>
              <a:buFontTx/>
              <a:buNone/>
            </a:pPr>
            <a:r>
              <a:rPr lang="zh-CN" altLang="en-US" sz="2400">
                <a:latin typeface="Comic Sans MS" panose="030F0702030302020204" pitchFamily="66" charset="0"/>
                <a:ea typeface="黑体" panose="02010609060101010101" pitchFamily="49" charset="-122"/>
              </a:rPr>
              <a:t>⑦ </a:t>
            </a:r>
            <a:r>
              <a:rPr lang="zh-CN" altLang="en-US" sz="2400">
                <a:solidFill>
                  <a:srgbClr val="FFFF00"/>
                </a:solidFill>
                <a:latin typeface="Comic Sans MS" panose="030F0702030302020204" pitchFamily="66" charset="0"/>
                <a:ea typeface="黑体" panose="02010609060101010101" pitchFamily="49" charset="-122"/>
              </a:rPr>
              <a:t>多基因与主效基因（ </a:t>
            </a:r>
            <a:r>
              <a:rPr lang="en-US" altLang="zh-CN" sz="2400">
                <a:solidFill>
                  <a:srgbClr val="FFFF00"/>
                </a:solidFill>
                <a:latin typeface="Comic Sans MS" panose="030F0702030302020204" pitchFamily="66" charset="0"/>
                <a:ea typeface="黑体" panose="02010609060101010101" pitchFamily="49" charset="-122"/>
              </a:rPr>
              <a:t>major gene</a:t>
            </a:r>
            <a:r>
              <a:rPr lang="zh-CN" altLang="en-US" sz="2400">
                <a:solidFill>
                  <a:srgbClr val="FFFF00"/>
                </a:solidFill>
                <a:latin typeface="Comic Sans MS" panose="030F0702030302020204" pitchFamily="66" charset="0"/>
                <a:ea typeface="黑体" panose="02010609060101010101" pitchFamily="49" charset="-122"/>
              </a:rPr>
              <a:t>）一样都由染色体所携带，并同样具有分离、重组、连锁等性质</a:t>
            </a:r>
            <a:r>
              <a:rPr lang="zh-CN" altLang="en-US" sz="2400">
                <a:latin typeface="Comic Sans MS" panose="030F0702030302020204" pitchFamily="66" charset="0"/>
                <a:ea typeface="黑体" panose="02010609060101010101" pitchFamily="49" charset="-122"/>
              </a:rPr>
              <a:t>。有时，某几对基因间也表现显性，以致表型分布呈现偏态。</a:t>
            </a:r>
          </a:p>
          <a:p>
            <a:pPr marL="0" indent="0">
              <a:lnSpc>
                <a:spcPct val="90000"/>
              </a:lnSpc>
              <a:buFontTx/>
              <a:buNone/>
            </a:pPr>
            <a:endParaRPr lang="en-US" altLang="zh-CN" sz="2000">
              <a:latin typeface="Comic Sans MS" panose="030F0702030302020204" pitchFamily="66" charset="0"/>
              <a:ea typeface="黑体" panose="02010609060101010101" pitchFamily="49" charset="-122"/>
            </a:endParaRPr>
          </a:p>
        </p:txBody>
      </p:sp>
      <p:sp>
        <p:nvSpPr>
          <p:cNvPr id="13315" name="Text Box 5">
            <a:extLst>
              <a:ext uri="{FF2B5EF4-FFF2-40B4-BE49-F238E27FC236}">
                <a16:creationId xmlns:a16="http://schemas.microsoft.com/office/drawing/2014/main" id="{0F73B9A8-529A-7F72-C54B-50071F835B92}"/>
              </a:ext>
            </a:extLst>
          </p:cNvPr>
          <p:cNvSpPr txBox="1">
            <a:spLocks noChangeArrowheads="1"/>
          </p:cNvSpPr>
          <p:nvPr/>
        </p:nvSpPr>
        <p:spPr bwMode="auto">
          <a:xfrm>
            <a:off x="381000" y="5029200"/>
            <a:ext cx="8229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2"/>
              </a:buClr>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tx2"/>
              </a:buClr>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tx2"/>
              </a:buClr>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50000"/>
              </a:spcBef>
              <a:buClrTx/>
              <a:buFontTx/>
              <a:buNone/>
            </a:pPr>
            <a:r>
              <a:rPr lang="zh-CN" altLang="en-US" sz="2400">
                <a:latin typeface="Comic Sans MS" panose="030F0702030302020204" pitchFamily="66" charset="0"/>
                <a:ea typeface="黑体" panose="02010609060101010101" pitchFamily="49" charset="-122"/>
              </a:rPr>
              <a:t>多基因假说阐明了数量性状遗传的基本原因，为数量性状的遗传分析奠定了理论基础。</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080,&quot;width&quot;:11599}"/>
</p:tagLst>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untain Top">
  <a:themeElements>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Mountain Top">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Mountain Top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Mountain Top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Mountain Top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Mountain Top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Mountain Top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Mountain Top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Mountain Top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Mountain Top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Mountain Top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武汉大学丁毅航天项目</Template>
  <TotalTime>844</TotalTime>
  <Words>5853</Words>
  <Application>Microsoft Office PowerPoint</Application>
  <PresentationFormat>全屏显示(4:3)</PresentationFormat>
  <Paragraphs>402</Paragraphs>
  <Slides>69</Slides>
  <Notes>2</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69</vt:i4>
      </vt:variant>
    </vt:vector>
  </HeadingPairs>
  <TitlesOfParts>
    <vt:vector size="87" baseType="lpstr">
      <vt:lpstr>Arial</vt:lpstr>
      <vt:lpstr>宋体</vt:lpstr>
      <vt:lpstr>Calibri</vt:lpstr>
      <vt:lpstr>华文新魏</vt:lpstr>
      <vt:lpstr>黑体</vt:lpstr>
      <vt:lpstr>Comic Sans MS</vt:lpstr>
      <vt:lpstr>Times New Roman</vt:lpstr>
      <vt:lpstr>Wingdings</vt:lpstr>
      <vt:lpstr>Tahoma</vt:lpstr>
      <vt:lpstr>Wingdings 3</vt:lpstr>
      <vt:lpstr>楷体_GB2312</vt:lpstr>
      <vt:lpstr>Wingdings 2</vt:lpstr>
      <vt:lpstr>+mn-ea</vt:lpstr>
      <vt:lpstr>隶书</vt:lpstr>
      <vt:lpstr>华文行楷</vt:lpstr>
      <vt:lpstr>Ppt0000002</vt:lpstr>
      <vt:lpstr>Mountain Top</vt:lpstr>
      <vt:lpstr>Equation.3</vt:lpstr>
      <vt:lpstr>    第6章 数量性状遗传分析</vt:lpstr>
      <vt:lpstr> 6.1数量性状及其多基因学说</vt:lpstr>
      <vt:lpstr>PowerPoint 演示文稿</vt:lpstr>
      <vt:lpstr>PowerPoint 演示文稿</vt:lpstr>
      <vt:lpstr>6.1.2 　数量性状的多基因学说</vt:lpstr>
      <vt:lpstr>PowerPoint 演示文稿</vt:lpstr>
      <vt:lpstr>PowerPoint 演示文稿</vt:lpstr>
      <vt:lpstr>（2） 多基因假说的要点</vt:lpstr>
      <vt:lpstr>PowerPoint 演示文稿</vt:lpstr>
      <vt:lpstr>PowerPoint 演示文稿</vt:lpstr>
      <vt:lpstr>PowerPoint 演示文稿</vt:lpstr>
      <vt:lpstr>PowerPoint 演示文稿</vt:lpstr>
      <vt:lpstr>6.1.3 阈性状及其特性</vt:lpstr>
      <vt:lpstr>PowerPoint 演示文稿</vt:lpstr>
      <vt:lpstr>PowerPoint 演示文稿</vt:lpstr>
      <vt:lpstr>6.2 数量性状基因座及其作图</vt:lpstr>
      <vt:lpstr>(2) QTL作图原理和步骤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（3）获得某数量性状的表型值与遗传标记基因型的相关数据</vt:lpstr>
      <vt:lpstr>（4）测量数量性状</vt:lpstr>
      <vt:lpstr>PowerPoint 演示文稿</vt:lpstr>
      <vt:lpstr>（5）统计分析</vt:lpstr>
      <vt:lpstr>PowerPoint 演示文稿</vt:lpstr>
      <vt:lpstr>PowerPoint 演示文稿</vt:lpstr>
      <vt:lpstr>PowerPoint 演示文稿</vt:lpstr>
      <vt:lpstr>6.3.3QTL区间定位 </vt:lpstr>
      <vt:lpstr>PowerPoint 演示文稿</vt:lpstr>
      <vt:lpstr>LOD 的计算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6.4.2 估计遗传率的方法</vt:lpstr>
      <vt:lpstr>PowerPoint 演示文稿</vt:lpstr>
      <vt:lpstr>PowerPoint 演示文稿</vt:lpstr>
      <vt:lpstr>PowerPoint 演示文稿</vt:lpstr>
      <vt:lpstr>估计狭义遗传率的方法</vt:lpstr>
      <vt:lpstr>PowerPoint 演示文稿</vt:lpstr>
      <vt:lpstr> 遗传率与育种 </vt:lpstr>
      <vt:lpstr>6.5 　近亲繁殖与杂种优势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  业</vt:lpstr>
      <vt:lpstr> 思考题：关于DNA分子标记</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Qiu Ivan</cp:lastModifiedBy>
  <cp:revision>206</cp:revision>
  <dcterms:created xsi:type="dcterms:W3CDTF">2020-03-24T05:22:01Z</dcterms:created>
  <dcterms:modified xsi:type="dcterms:W3CDTF">2023-04-01T01:38:31Z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2052-11.1.0.10723</vt:lpwstr>
  </property>
  <property fmtid="{D5CDD505-2E9C-101B-9397-08002B2CF9AE}" pid="3" name="ICV">
    <vt:lpwstr>9FDD9FD80B50418B93905A79EA063639</vt:lpwstr>
  </property>
</Properties>
</file>